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38"/>
  </p:notesMasterIdLst>
  <p:sldIdLst>
    <p:sldId id="256" r:id="rId2"/>
    <p:sldId id="258" r:id="rId3"/>
    <p:sldId id="259" r:id="rId4"/>
    <p:sldId id="384" r:id="rId5"/>
    <p:sldId id="386" r:id="rId6"/>
    <p:sldId id="336" r:id="rId7"/>
    <p:sldId id="387" r:id="rId8"/>
    <p:sldId id="338" r:id="rId9"/>
    <p:sldId id="407" r:id="rId10"/>
    <p:sldId id="411" r:id="rId11"/>
    <p:sldId id="408" r:id="rId12"/>
    <p:sldId id="409" r:id="rId13"/>
    <p:sldId id="412" r:id="rId14"/>
    <p:sldId id="343" r:id="rId15"/>
    <p:sldId id="390" r:id="rId16"/>
    <p:sldId id="392" r:id="rId17"/>
    <p:sldId id="393" r:id="rId18"/>
    <p:sldId id="391" r:id="rId19"/>
    <p:sldId id="262" r:id="rId20"/>
    <p:sldId id="394" r:id="rId21"/>
    <p:sldId id="396" r:id="rId22"/>
    <p:sldId id="395" r:id="rId23"/>
    <p:sldId id="397" r:id="rId24"/>
    <p:sldId id="349" r:id="rId25"/>
    <p:sldId id="398" r:id="rId26"/>
    <p:sldId id="399" r:id="rId27"/>
    <p:sldId id="400" r:id="rId28"/>
    <p:sldId id="388" r:id="rId29"/>
    <p:sldId id="401" r:id="rId30"/>
    <p:sldId id="402" r:id="rId31"/>
    <p:sldId id="403" r:id="rId32"/>
    <p:sldId id="404" r:id="rId33"/>
    <p:sldId id="406" r:id="rId34"/>
    <p:sldId id="389" r:id="rId35"/>
    <p:sldId id="405" r:id="rId36"/>
    <p:sldId id="364" r:id="rId37"/>
  </p:sldIdLst>
  <p:sldSz cx="9144000" cy="5143500" type="screen16x9"/>
  <p:notesSz cx="6858000" cy="9144000"/>
  <p:embeddedFontLst>
    <p:embeddedFont>
      <p:font typeface="Coming Soon" panose="020B0604020202020204" charset="0"/>
      <p:regular r:id="rId39"/>
    </p:embeddedFont>
    <p:embeddedFont>
      <p:font typeface="Concert One" pitchFamily="2" charset="0"/>
      <p:regular r:id="rId40"/>
    </p:embeddedFont>
    <p:embeddedFont>
      <p:font typeface="Roboto Mono Medium" panose="00000009000000000000" pitchFamily="49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Opening" id="{6FD0985B-68FF-4CC7-9BB3-C9BFA8BEC52E}">
          <p14:sldIdLst>
            <p14:sldId id="256"/>
            <p14:sldId id="258"/>
          </p14:sldIdLst>
        </p14:section>
        <p14:section name="Project Name and Value Proposition" id="{B9D61E67-2013-480C-818B-641E2D85E2ED}">
          <p14:sldIdLst>
            <p14:sldId id="259"/>
            <p14:sldId id="384"/>
            <p14:sldId id="386"/>
          </p14:sldIdLst>
        </p14:section>
        <p14:section name="Problem/Solution Overview" id="{8B65AC0B-32F3-41B3-8A7E-F193DA697463}">
          <p14:sldIdLst>
            <p14:sldId id="336"/>
            <p14:sldId id="387"/>
          </p14:sldIdLst>
        </p14:section>
        <p14:section name="Market Research" id="{6C46C01E-BEED-40EC-B070-A6C9D14B13A0}">
          <p14:sldIdLst>
            <p14:sldId id="338"/>
            <p14:sldId id="407"/>
            <p14:sldId id="411"/>
            <p14:sldId id="408"/>
            <p14:sldId id="409"/>
            <p14:sldId id="412"/>
          </p14:sldIdLst>
        </p14:section>
        <p14:section name="Value in Design" id="{B4C256EA-C25F-4B6C-9847-676878B5F3A8}">
          <p14:sldIdLst>
            <p14:sldId id="343"/>
            <p14:sldId id="390"/>
            <p14:sldId id="392"/>
            <p14:sldId id="393"/>
            <p14:sldId id="391"/>
            <p14:sldId id="262"/>
            <p14:sldId id="394"/>
            <p14:sldId id="396"/>
            <p14:sldId id="395"/>
            <p14:sldId id="397"/>
          </p14:sldIdLst>
        </p14:section>
        <p14:section name="Tasks" id="{47856116-7BF3-4845-9F9E-DF4930935A4B}">
          <p14:sldIdLst>
            <p14:sldId id="349"/>
            <p14:sldId id="398"/>
            <p14:sldId id="399"/>
            <p14:sldId id="400"/>
          </p14:sldIdLst>
        </p14:section>
        <p14:section name="Video Storyboard" id="{89AB9C02-B483-41ED-B664-5E842A51D3AC}">
          <p14:sldIdLst>
            <p14:sldId id="388"/>
            <p14:sldId id="401"/>
            <p14:sldId id="402"/>
            <p14:sldId id="403"/>
            <p14:sldId id="404"/>
            <p14:sldId id="406"/>
          </p14:sldIdLst>
        </p14:section>
        <p14:section name="Concept Video" id="{74324DE2-264B-4654-8491-9E36143E2D86}">
          <p14:sldIdLst>
            <p14:sldId id="389"/>
            <p14:sldId id="405"/>
          </p14:sldIdLst>
        </p14:section>
        <p14:section name="Ending" id="{0C7E2840-DAE2-4B39-A119-1C49EB7E9E08}">
          <p14:sldIdLst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D68C"/>
    <a:srgbClr val="B44141"/>
    <a:srgbClr val="FFFFFF"/>
    <a:srgbClr val="2A78AB"/>
    <a:srgbClr val="595959"/>
    <a:srgbClr val="F1C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0CB372-2525-474F-9F3D-291556B7BE7B}">
  <a:tblStyle styleId="{710CB372-2525-474F-9F3D-291556B7BE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1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50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customXml" Target="../customXml/item3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004A9BC-D19E-F1AF-A7A6-A092929C20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7401919-65E3-7E2A-440E-0FBAEE0C18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35F2BD06-C67B-F7E5-02C4-6D8BC4F6DC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7711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74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F016CB0C-0E6E-5B89-7151-63D53CA1B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FA19776A-64F1-B2A5-CD44-F6E452ED50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27A1A581-EF8E-4695-F97A-0B6787D52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796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1F4E773E-5717-A8EF-F598-297A9B690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96C1C5C7-3302-26B0-7835-8797B32534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8B6A7F6E-A988-486F-7B25-9B84413699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128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283C95AE-FB98-47FE-9F55-CEDB2413F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D2003A60-C15F-DA60-C9E8-3E8312486A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2F0C96C0-11D5-F1E9-C024-0FDD31AABC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5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B8963D3-E3F1-D9E1-1B5D-98EA4955E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78155E31-65F5-8C01-39DB-07614741C4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1A2C07FF-7E14-4134-10F0-00EC7CE6C8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29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FD146BB-23BC-5382-E379-E51D3B44C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2DFF398-6282-FD2D-4624-3C783F661F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A988024C-0392-3C0C-68CE-25A73EF344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573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76A2B250-1EC7-650C-E5FD-C67413868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1D933083-A6F1-E561-64BC-43D889437F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E57A7B9-8DD6-BB42-519D-194AA7B0BF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396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808405A2-B8CA-8FBA-E735-F47E7B4D8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4E695C12-0B13-A20B-F837-C9CBE8E18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59320EEB-76B0-5B8E-C7D4-925D906467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355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>
          <a:extLst>
            <a:ext uri="{FF2B5EF4-FFF2-40B4-BE49-F238E27FC236}">
              <a16:creationId xmlns:a16="http://schemas.microsoft.com/office/drawing/2014/main" id="{917DC618-7EA4-C28C-7B89-AC08A91CA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>
            <a:extLst>
              <a:ext uri="{FF2B5EF4-FFF2-40B4-BE49-F238E27FC236}">
                <a16:creationId xmlns:a16="http://schemas.microsoft.com/office/drawing/2014/main" id="{A8C24B4E-5E98-B68B-A9FA-6380B09F8D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>
            <a:extLst>
              <a:ext uri="{FF2B5EF4-FFF2-40B4-BE49-F238E27FC236}">
                <a16:creationId xmlns:a16="http://schemas.microsoft.com/office/drawing/2014/main" id="{AA62AD84-048B-2A9E-EFB8-87643083A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31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ED8CE783-9880-44DF-6834-65A95AB52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5E0FAE10-C280-D9C8-183E-03B10B6FA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558E91E-ED6A-D716-8684-C6E3B571C1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068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D049316A-2A28-2AE7-EB15-34D5D10C7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FF868BBB-AC98-7501-88F8-70B654F52C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9C400C36-7BD8-8696-A80B-6FCEB460B4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15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86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>
          <a:extLst>
            <a:ext uri="{FF2B5EF4-FFF2-40B4-BE49-F238E27FC236}">
              <a16:creationId xmlns:a16="http://schemas.microsoft.com/office/drawing/2014/main" id="{56247634-18EE-F717-11E1-51C1D93AE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853034354b_0_63:notes">
            <a:extLst>
              <a:ext uri="{FF2B5EF4-FFF2-40B4-BE49-F238E27FC236}">
                <a16:creationId xmlns:a16="http://schemas.microsoft.com/office/drawing/2014/main" id="{0D036F21-6D4A-D9CF-A033-D1E1AC4E41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853034354b_0_63:notes">
            <a:extLst>
              <a:ext uri="{FF2B5EF4-FFF2-40B4-BE49-F238E27FC236}">
                <a16:creationId xmlns:a16="http://schemas.microsoft.com/office/drawing/2014/main" id="{FA3CD310-9B98-60CE-B4F8-23234470E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962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A8D4EA0B-4C6A-B2B0-A92E-9A396842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CD6FEFE5-BC3F-22FA-3124-CF79FE93B7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6541E48-FE4E-72FC-4996-95D0679186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955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86C5ED47-3E66-8EE0-B70E-D67F0A0A9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E40F2A44-671D-0E04-03DF-5261086A0D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42ABDC76-A7BE-42E6-FB62-7D67459287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278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673000" y="25509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937741" y="3307350"/>
            <a:ext cx="3268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09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89" r:id="rId6"/>
    <p:sldLayoutId id="2147483690" r:id="rId7"/>
    <p:sldLayoutId id="2147483695" r:id="rId8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46.jp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12" Type="http://schemas.openxmlformats.org/officeDocument/2006/relationships/image" Target="../media/image17.png"/><Relationship Id="rId2" Type="http://schemas.openxmlformats.org/officeDocument/2006/relationships/hyperlink" Target="https://youtu.be/iiYkB3SkNPY" TargetMode="External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16.png"/><Relationship Id="rId5" Type="http://schemas.openxmlformats.org/officeDocument/2006/relationships/image" Target="../media/image9.png"/><Relationship Id="rId15" Type="http://schemas.openxmlformats.org/officeDocument/2006/relationships/image" Target="../media/image48.jpg"/><Relationship Id="rId10" Type="http://schemas.openxmlformats.org/officeDocument/2006/relationships/image" Target="../media/image11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Relationship Id="rId1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/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/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819A6566-5A0A-31F6-5AD2-6886288A7121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6082B56A-4973-4523-3C68-A329D04E065F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DA889305-CBF0-EA5A-1901-A1F83F14AAC7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569CAFF-54A4-D51F-D35A-58D005B83139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20BDB016-4DB3-826E-FF73-A3AFB2791193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306CCA2-4A01-F8A6-2D94-F79CA5E426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93527ECB-89A4-A1B4-C04B-29FBF097E9C5}"/>
              </a:ext>
            </a:extLst>
          </p:cNvPr>
          <p:cNvSpPr txBox="1">
            <a:spLocks/>
          </p:cNvSpPr>
          <p:nvPr/>
        </p:nvSpPr>
        <p:spPr>
          <a:xfrm>
            <a:off x="3598084" y="3420869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Concept </a:t>
            </a:r>
          </a:p>
          <a:p>
            <a:r>
              <a:rPr lang="en-US" sz="2400" dirty="0"/>
              <a:t>Video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B4325502-E51C-DE4D-55D5-B9AD02AD84BA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4AF49F6D-2886-74D5-21F9-08F2E15CD07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77;p113">
            <a:extLst>
              <a:ext uri="{FF2B5EF4-FFF2-40B4-BE49-F238E27FC236}">
                <a16:creationId xmlns:a16="http://schemas.microsoft.com/office/drawing/2014/main" id="{9EE155D9-56E6-6F69-DFA9-09309EE464DD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761996">
            <a:off x="1640982" y="1765846"/>
            <a:ext cx="1528467" cy="1913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E512AF8-AC20-9B46-62A4-ABD93D5E5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22270">
            <a:off x="1734943" y="2187673"/>
            <a:ext cx="1457529" cy="1457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F1656-F168-73BB-3CB6-9A89B3A35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DD7B3E-BC04-0EB2-E560-0D2479329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4593" y="1244915"/>
            <a:ext cx="4387064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An open-source academic scheduling solution used by universities for course timetabling, room assignments, and exams.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C56F9B-1ADF-F8B2-166E-0899E50B9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 err="1"/>
              <a:t>UniTime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3CFF11D-46C7-EF25-0417-243101DC7F0F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2759305-7B12-E27E-F567-67449D91EEC7}"/>
              </a:ext>
            </a:extLst>
          </p:cNvPr>
          <p:cNvSpPr txBox="1">
            <a:spLocks/>
          </p:cNvSpPr>
          <p:nvPr/>
        </p:nvSpPr>
        <p:spPr>
          <a:xfrm>
            <a:off x="587829" y="256456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95C4474-03E3-DC4F-F2B6-DE350BF33898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Powerful institutional-level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Highly configurable for different use cases.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4961C28-B2E7-30C9-41F1-D7E29B52A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96245"/>
            <a:ext cx="378771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Comprehensive scheduling tools for institutions.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Flexible customization options for timetable generation. 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3E04B328-4DAC-8FBE-D5DA-7861BAC867C9}"/>
              </a:ext>
            </a:extLst>
          </p:cNvPr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10800000">
            <a:off x="831569" y="1051631"/>
            <a:ext cx="1650114" cy="13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F121AF36-979E-2AF3-01E4-34A76DE4C036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5E3130E-5C8B-EFD6-14BB-C2E40FBCFF55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Overly complex for individual student use.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Not user-friendly for non-technical users.</a:t>
            </a:r>
          </a:p>
        </p:txBody>
      </p:sp>
      <p:pic>
        <p:nvPicPr>
          <p:cNvPr id="17410" name="Picture 2" descr="UniTime | Apereo Foundation">
            <a:extLst>
              <a:ext uri="{FF2B5EF4-FFF2-40B4-BE49-F238E27FC236}">
                <a16:creationId xmlns:a16="http://schemas.microsoft.com/office/drawing/2014/main" id="{0B686C4E-2703-46CF-D42C-D8344387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18" y="404922"/>
            <a:ext cx="1064271" cy="95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oogle Shape;1798;p114">
            <a:extLst>
              <a:ext uri="{FF2B5EF4-FFF2-40B4-BE49-F238E27FC236}">
                <a16:creationId xmlns:a16="http://schemas.microsoft.com/office/drawing/2014/main" id="{1142E558-93CC-4769-0E03-4BDC1C70ED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7899" y="245196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98;p114">
            <a:extLst>
              <a:ext uri="{FF2B5EF4-FFF2-40B4-BE49-F238E27FC236}">
                <a16:creationId xmlns:a16="http://schemas.microsoft.com/office/drawing/2014/main" id="{5442DC6B-A3C4-5332-0A66-6412FF283D2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62" y="4182737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98;p114">
            <a:extLst>
              <a:ext uri="{FF2B5EF4-FFF2-40B4-BE49-F238E27FC236}">
                <a16:creationId xmlns:a16="http://schemas.microsoft.com/office/drawing/2014/main" id="{66E6C7C9-0604-EC87-CA1D-D8285D4EF0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45043" y="598516"/>
            <a:ext cx="653532" cy="52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38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6280E-1754-2083-3823-77E2C5B51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2F3476-CD4B-9CC3-F144-776B399A9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50" y="1305025"/>
            <a:ext cx="4259669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tool designed to help NYU students find and plan their classes based on availability and preferences.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38937B-6366-F146-897C-F4599198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 err="1"/>
              <a:t>Schedge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2BF9FA5F-D346-2F77-CA61-353EF9617FD2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69DD52-2524-43F3-96A0-D5EC164BBE51}"/>
              </a:ext>
            </a:extLst>
          </p:cNvPr>
          <p:cNvSpPr txBox="1">
            <a:spLocks/>
          </p:cNvSpPr>
          <p:nvPr/>
        </p:nvSpPr>
        <p:spPr>
          <a:xfrm>
            <a:off x="587829" y="249924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79088E9E-10BA-FAAB-AF94-9176454A317C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Integrates directly with NYU’s systems.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updates ensure accurate scheduling.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4CF1B873-B163-418E-0EFA-69D81DB22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30670"/>
            <a:ext cx="37877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Real-time class availability updates.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Easy search by department or course.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45B47A99-8B8C-B368-11B2-33F679D6FF67}"/>
              </a:ext>
            </a:extLst>
          </p:cNvPr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10800000">
            <a:off x="831569" y="1053466"/>
            <a:ext cx="1650114" cy="13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5A5BC413-53C8-170E-8629-DD1F9697B52A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72C670C8-C24E-BE4C-E912-82FF1DAB46AC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Only supports NYU students.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broader functionality like timetable sharing or campus maps.</a:t>
            </a:r>
          </a:p>
        </p:txBody>
      </p:sp>
      <p:pic>
        <p:nvPicPr>
          <p:cNvPr id="20482" name="Picture 2" descr="Schedge (@OnSchedge) / X">
            <a:extLst>
              <a:ext uri="{FF2B5EF4-FFF2-40B4-BE49-F238E27FC236}">
                <a16:creationId xmlns:a16="http://schemas.microsoft.com/office/drawing/2014/main" id="{03680073-FF5E-1EEF-C0E3-D6E903FC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959" y="470614"/>
            <a:ext cx="913861" cy="91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793;p114">
            <a:extLst>
              <a:ext uri="{FF2B5EF4-FFF2-40B4-BE49-F238E27FC236}">
                <a16:creationId xmlns:a16="http://schemas.microsoft.com/office/drawing/2014/main" id="{947E0D88-67EA-35A9-CCE1-3AE17E096807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7789025" y="2265581"/>
            <a:ext cx="465488" cy="6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93;p114">
            <a:extLst>
              <a:ext uri="{FF2B5EF4-FFF2-40B4-BE49-F238E27FC236}">
                <a16:creationId xmlns:a16="http://schemas.microsoft.com/office/drawing/2014/main" id="{D36955DA-B3B2-40FB-7F0D-548ECD3B1A43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598824" y="3955852"/>
            <a:ext cx="465488" cy="677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93;p114">
            <a:extLst>
              <a:ext uri="{FF2B5EF4-FFF2-40B4-BE49-F238E27FC236}">
                <a16:creationId xmlns:a16="http://schemas.microsoft.com/office/drawing/2014/main" id="{BED81FE6-D71B-6A06-B298-D29864DBC2A8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4709488" y="41409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0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914EF-B1EA-8B77-FF37-485BAA21B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8DEC7C-08F9-DF40-86DF-AD83AE57B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50" y="1305025"/>
            <a:ext cx="4259669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lightweight timetable planner for students, focusing on simplicity and accessibility.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8778AD-8CD1-553F-C8A6-A391E8E15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/>
              <a:t>Easy Schedule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96875F3C-60CC-047F-D350-0D03E9E97B73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B3E13F8F-1D0E-AA19-79E8-23628B642C22}"/>
              </a:ext>
            </a:extLst>
          </p:cNvPr>
          <p:cNvSpPr txBox="1">
            <a:spLocks/>
          </p:cNvSpPr>
          <p:nvPr/>
        </p:nvSpPr>
        <p:spPr>
          <a:xfrm>
            <a:off x="587829" y="249924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BA856CBA-2013-6322-781A-0E35055C5EFE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/>
              <a:t>Simple setup and easy synchronization with calendars.</a:t>
            </a:r>
            <a:endParaRPr lang="en-US" dirty="0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A8021DEA-AA70-CF7E-B7DB-3561005FA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30670"/>
            <a:ext cx="37877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Straightforward manual input of classes.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Integration with Google Calendar for reminders. 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E7D7BE43-6630-66DD-C4C7-CD27006897EB}"/>
              </a:ext>
            </a:extLst>
          </p:cNvPr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 rot="10800000">
            <a:off x="960937" y="1056394"/>
            <a:ext cx="2274588" cy="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AA3EB527-BDB3-90D8-595D-F50866DF7724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5985E16-61AE-9BB9-DCEF-2A3BA5546AF7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No automated scheduling or export options.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advanced features like map integration.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E8FB08-46A7-B882-CB4E-85A6539C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157" y="630852"/>
            <a:ext cx="1709632" cy="425542"/>
          </a:xfrm>
          <a:prstGeom prst="rect">
            <a:avLst/>
          </a:prstGeom>
        </p:spPr>
      </p:pic>
      <p:pic>
        <p:nvPicPr>
          <p:cNvPr id="9" name="Google Shape;1802;p114">
            <a:extLst>
              <a:ext uri="{FF2B5EF4-FFF2-40B4-BE49-F238E27FC236}">
                <a16:creationId xmlns:a16="http://schemas.microsoft.com/office/drawing/2014/main" id="{047F803A-4734-F732-2F2F-41FEC99A7A1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77423">
            <a:off x="7032464" y="2175065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802;p114">
            <a:extLst>
              <a:ext uri="{FF2B5EF4-FFF2-40B4-BE49-F238E27FC236}">
                <a16:creationId xmlns:a16="http://schemas.microsoft.com/office/drawing/2014/main" id="{3F1861FD-9B5C-2FB4-F3B9-7D3C1EBCE48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38150">
            <a:off x="3634076" y="746428"/>
            <a:ext cx="600676" cy="33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B03B8FF1-E194-C4DB-6441-2C7DA4DF75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690" y="4007888"/>
            <a:ext cx="1167650" cy="655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89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9B94EB-8D2C-67D3-2714-C5D30C61E6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1999" y="511944"/>
            <a:ext cx="3064717" cy="669636"/>
          </a:xfrm>
        </p:spPr>
        <p:txBody>
          <a:bodyPr/>
          <a:lstStyle/>
          <a:p>
            <a:r>
              <a:rPr lang="en-US" dirty="0"/>
              <a:t>Competitive Analysis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32B0E4-F86F-233B-D53B-A36987963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123869"/>
              </p:ext>
            </p:extLst>
          </p:nvPr>
        </p:nvGraphicFramePr>
        <p:xfrm>
          <a:off x="1386113" y="1520743"/>
          <a:ext cx="7030145" cy="2802360"/>
        </p:xfrm>
        <a:graphic>
          <a:graphicData uri="http://schemas.openxmlformats.org/drawingml/2006/table">
            <a:tbl>
              <a:tblPr firstRow="1" bandRow="1">
                <a:tableStyleId>{710CB372-2525-474F-9F3D-291556B7BE7B}</a:tableStyleId>
              </a:tblPr>
              <a:tblGrid>
                <a:gridCol w="2590053">
                  <a:extLst>
                    <a:ext uri="{9D8B030D-6E8A-4147-A177-3AD203B41FA5}">
                      <a16:colId xmlns:a16="http://schemas.microsoft.com/office/drawing/2014/main" val="367049413"/>
                    </a:ext>
                  </a:extLst>
                </a:gridCol>
                <a:gridCol w="907891">
                  <a:extLst>
                    <a:ext uri="{9D8B030D-6E8A-4147-A177-3AD203B41FA5}">
                      <a16:colId xmlns:a16="http://schemas.microsoft.com/office/drawing/2014/main" val="3857461205"/>
                    </a:ext>
                  </a:extLst>
                </a:gridCol>
                <a:gridCol w="877798">
                  <a:extLst>
                    <a:ext uri="{9D8B030D-6E8A-4147-A177-3AD203B41FA5}">
                      <a16:colId xmlns:a16="http://schemas.microsoft.com/office/drawing/2014/main" val="3820217630"/>
                    </a:ext>
                  </a:extLst>
                </a:gridCol>
                <a:gridCol w="892843">
                  <a:extLst>
                    <a:ext uri="{9D8B030D-6E8A-4147-A177-3AD203B41FA5}">
                      <a16:colId xmlns:a16="http://schemas.microsoft.com/office/drawing/2014/main" val="375991040"/>
                    </a:ext>
                  </a:extLst>
                </a:gridCol>
                <a:gridCol w="925020">
                  <a:extLst>
                    <a:ext uri="{9D8B030D-6E8A-4147-A177-3AD203B41FA5}">
                      <a16:colId xmlns:a16="http://schemas.microsoft.com/office/drawing/2014/main" val="2004091140"/>
                    </a:ext>
                  </a:extLst>
                </a:gridCol>
                <a:gridCol w="836540">
                  <a:extLst>
                    <a:ext uri="{9D8B030D-6E8A-4147-A177-3AD203B41FA5}">
                      <a16:colId xmlns:a16="http://schemas.microsoft.com/office/drawing/2014/main" val="1239123410"/>
                    </a:ext>
                  </a:extLst>
                </a:gridCol>
              </a:tblGrid>
              <a:tr h="411030"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600">
                        <a:latin typeface="Roboto Mono Medium" panose="00000009000000000000" pitchFamily="49" charset="0"/>
                        <a:ea typeface="Roboto Mono Medium" panose="00000009000000000000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1474985"/>
                  </a:ext>
                </a:extLst>
              </a:tr>
              <a:tr h="484856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Automation of Scheduling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79919873"/>
                  </a:ext>
                </a:extLst>
              </a:tr>
              <a:tr h="428171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Campus Map Integration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8199597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Timetable Sharing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B44141"/>
                          </a:solidFill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8416537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Ease of Use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2997409"/>
                  </a:ext>
                </a:extLst>
              </a:tr>
              <a:tr h="41103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Export Options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Roboto Mono Medium" panose="00000009000000000000" pitchFamily="49" charset="0"/>
                          <a:ea typeface="Roboto Mono Medium" panose="00000009000000000000" pitchFamily="49" charset="0"/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0901182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8F54A59B-A044-70ED-946D-4D4447ED4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344" y="1299029"/>
            <a:ext cx="538128" cy="53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Time | Apereo Foundation">
            <a:extLst>
              <a:ext uri="{FF2B5EF4-FFF2-40B4-BE49-F238E27FC236}">
                <a16:creationId xmlns:a16="http://schemas.microsoft.com/office/drawing/2014/main" id="{8E37C275-4F50-508B-4845-8DCC6F98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57" y="1285844"/>
            <a:ext cx="628474" cy="56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chedge (@OnSchedge) / X">
            <a:extLst>
              <a:ext uri="{FF2B5EF4-FFF2-40B4-BE49-F238E27FC236}">
                <a16:creationId xmlns:a16="http://schemas.microsoft.com/office/drawing/2014/main" id="{0A6AD07B-5A95-9D50-52D8-F6011F19F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02" y="1221867"/>
            <a:ext cx="628474" cy="6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4B5AD-86CB-EC2D-7565-CCAD09DD33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27" r="69792"/>
          <a:stretch/>
        </p:blipFill>
        <p:spPr>
          <a:xfrm>
            <a:off x="6760192" y="1285844"/>
            <a:ext cx="682040" cy="527008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D88A3098-7224-FCC7-D04C-DC77E330B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093" y="1190650"/>
            <a:ext cx="717395" cy="71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3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09AA4B8-5A95-2153-1CF2-59B22BFEF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97480-3DFF-4C48-117E-3A02577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112" y="1138237"/>
            <a:ext cx="4295775" cy="2867025"/>
          </a:xfrm>
          <a:prstGeom prst="rect">
            <a:avLst/>
          </a:prstGeom>
        </p:spPr>
      </p:pic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DB985CE-9ECF-4319-A6ED-14EB585F44D7}"/>
              </a:ext>
            </a:extLst>
          </p:cNvPr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C8AFE3C9-1124-7A84-4667-031383FBB1A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32A599F8-A585-06EB-2DB6-6DA948CC707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65FC8C8-82F0-3096-C97A-4CDF3F6FDF1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3BF0664F-9893-0836-959F-4F698B6973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Value in Design</a:t>
            </a:r>
            <a:endParaRPr dirty="0"/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D220D093-0F7B-B925-D1F8-2988A6AAA2E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225C2C2-CCF7-268A-A128-32FF631E8292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0320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B2D98-D0E1-1CD3-32AF-0D0DA4F3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46783-F4EA-BB28-5CAC-67DCD1423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829" y="1574609"/>
            <a:ext cx="3018972" cy="798477"/>
          </a:xfrm>
        </p:spPr>
        <p:txBody>
          <a:bodyPr/>
          <a:lstStyle/>
          <a:p>
            <a:r>
              <a:rPr lang="en-US" dirty="0"/>
              <a:t>HUST students.</a:t>
            </a:r>
          </a:p>
          <a:p>
            <a:r>
              <a:rPr lang="en-US" dirty="0"/>
              <a:t>System Developers.</a:t>
            </a:r>
          </a:p>
          <a:p>
            <a:r>
              <a:rPr lang="en-US" dirty="0"/>
              <a:t>School/University.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6169DB-DF60-FF80-D1C1-C83D946F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665A5ED-C5D6-FB9F-0B09-A82AED703FE3}"/>
              </a:ext>
            </a:extLst>
          </p:cNvPr>
          <p:cNvSpPr txBox="1">
            <a:spLocks/>
          </p:cNvSpPr>
          <p:nvPr/>
        </p:nvSpPr>
        <p:spPr>
          <a:xfrm>
            <a:off x="489036" y="116249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Direct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BC627485-9379-A2F9-80BC-B86334F2229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63641" y="4118080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75001FE1-378C-A58F-2B97-1E31687D6A18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32055" y="4432319"/>
            <a:ext cx="2179603" cy="244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FF2B6FA-5FE8-0E8A-A30A-C3717AD23451}"/>
              </a:ext>
            </a:extLst>
          </p:cNvPr>
          <p:cNvSpPr txBox="1">
            <a:spLocks/>
          </p:cNvSpPr>
          <p:nvPr/>
        </p:nvSpPr>
        <p:spPr>
          <a:xfrm>
            <a:off x="497698" y="240633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Indirect</a:t>
            </a: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4ACC47A3-BDAD-E56F-7C97-D8402C7EBEE0}"/>
              </a:ext>
            </a:extLst>
          </p:cNvPr>
          <p:cNvSpPr txBox="1">
            <a:spLocks/>
          </p:cNvSpPr>
          <p:nvPr/>
        </p:nvSpPr>
        <p:spPr>
          <a:xfrm>
            <a:off x="587828" y="2796894"/>
            <a:ext cx="3868058" cy="1365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en-US" dirty="0"/>
              <a:t>Parents of Students.</a:t>
            </a:r>
          </a:p>
          <a:p>
            <a:r>
              <a:rPr lang="en-US" dirty="0"/>
              <a:t>Competitors (Other Scheduling Apps).</a:t>
            </a:r>
          </a:p>
          <a:p>
            <a:r>
              <a:rPr lang="en-US" dirty="0"/>
              <a:t>Student Clubs/Communities.</a:t>
            </a:r>
          </a:p>
          <a:p>
            <a:endParaRPr lang="en-US" dirty="0"/>
          </a:p>
        </p:txBody>
      </p:sp>
      <p:pic>
        <p:nvPicPr>
          <p:cNvPr id="2054" name="Picture 6" descr="Sinh viên tốt nghiệp ĐH Bách khoa Hà Nội có dễ xin việc? | Báo Dân trí">
            <a:extLst>
              <a:ext uri="{FF2B5EF4-FFF2-40B4-BE49-F238E27FC236}">
                <a16:creationId xmlns:a16="http://schemas.microsoft.com/office/drawing/2014/main" id="{4BE56AED-C82E-1DC3-FA83-71E81C61E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22066">
            <a:off x="5375994" y="2285356"/>
            <a:ext cx="2857499" cy="189071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9D340B9-4764-B8E8-A00D-88273FF60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96" y="847628"/>
            <a:ext cx="1728119" cy="14539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64;p54">
            <a:extLst>
              <a:ext uri="{FF2B5EF4-FFF2-40B4-BE49-F238E27FC236}">
                <a16:creationId xmlns:a16="http://schemas.microsoft.com/office/drawing/2014/main" id="{782F9250-BDF7-FEE3-EF2B-B569E6E841D3}"/>
              </a:ext>
            </a:extLst>
          </p:cNvPr>
          <p:cNvSpPr/>
          <p:nvPr/>
        </p:nvSpPr>
        <p:spPr>
          <a:xfrm rot="7174685">
            <a:off x="4631135" y="879647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7" name="Google Shape;364;p54">
            <a:extLst>
              <a:ext uri="{FF2B5EF4-FFF2-40B4-BE49-F238E27FC236}">
                <a16:creationId xmlns:a16="http://schemas.microsoft.com/office/drawing/2014/main" id="{1A9C0296-950E-8856-A4F4-B283B64A79E7}"/>
              </a:ext>
            </a:extLst>
          </p:cNvPr>
          <p:cNvSpPr/>
          <p:nvPr/>
        </p:nvSpPr>
        <p:spPr>
          <a:xfrm rot="12459976">
            <a:off x="6302213" y="675980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20" name="Google Shape;364;p54">
            <a:extLst>
              <a:ext uri="{FF2B5EF4-FFF2-40B4-BE49-F238E27FC236}">
                <a16:creationId xmlns:a16="http://schemas.microsoft.com/office/drawing/2014/main" id="{A026CDD1-0C6B-DA96-AC00-2B13761BA858}"/>
              </a:ext>
            </a:extLst>
          </p:cNvPr>
          <p:cNvSpPr/>
          <p:nvPr/>
        </p:nvSpPr>
        <p:spPr>
          <a:xfrm rot="13872591">
            <a:off x="8057392" y="255458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pic>
        <p:nvPicPr>
          <p:cNvPr id="2056" name="Picture 8" descr="Parents Vectors &amp; Illustrations for Free Download | Freepik">
            <a:extLst>
              <a:ext uri="{FF2B5EF4-FFF2-40B4-BE49-F238E27FC236}">
                <a16:creationId xmlns:a16="http://schemas.microsoft.com/office/drawing/2014/main" id="{74EF6246-38D4-62BC-92C8-0A10A489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6489">
            <a:off x="6858634" y="1101689"/>
            <a:ext cx="1453961" cy="145396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364;p54">
            <a:extLst>
              <a:ext uri="{FF2B5EF4-FFF2-40B4-BE49-F238E27FC236}">
                <a16:creationId xmlns:a16="http://schemas.microsoft.com/office/drawing/2014/main" id="{AE616C07-3C26-27B2-39ED-01FED289F9E3}"/>
              </a:ext>
            </a:extLst>
          </p:cNvPr>
          <p:cNvSpPr/>
          <p:nvPr/>
        </p:nvSpPr>
        <p:spPr>
          <a:xfrm rot="8272715">
            <a:off x="6687270" y="101668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  <p:sp>
        <p:nvSpPr>
          <p:cNvPr id="19" name="Google Shape;364;p54">
            <a:extLst>
              <a:ext uri="{FF2B5EF4-FFF2-40B4-BE49-F238E27FC236}">
                <a16:creationId xmlns:a16="http://schemas.microsoft.com/office/drawing/2014/main" id="{76482DF4-49B1-F477-A4D7-4D4A7020F47F}"/>
              </a:ext>
            </a:extLst>
          </p:cNvPr>
          <p:cNvSpPr/>
          <p:nvPr/>
        </p:nvSpPr>
        <p:spPr>
          <a:xfrm rot="14193668">
            <a:off x="8057393" y="1246963"/>
            <a:ext cx="673663" cy="235766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921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105F74F9-FBCD-F769-21A5-D7F13E0F4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6AFB8F9-32B8-9A40-9ADE-084E2548D53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F8D3561B-2145-40BC-2A51-1DAE9BD4FE0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50709C0-C3C6-79D5-1085-1B5B8AB59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9E366DF-AA14-E4AA-DE44-C9758624B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38986">
            <a:off x="2704455" y="4449253"/>
            <a:ext cx="1875809" cy="2699336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A47983B-C589-EE37-E9AC-BDCDEE517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49913">
            <a:off x="3915118" y="4760698"/>
            <a:ext cx="1906864" cy="271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39D708C-44AE-EC75-996C-13B2B8125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2429153"/>
            <a:ext cx="62960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124842"/>
      </p:ext>
    </p:extLst>
  </p:cSld>
  <p:clrMapOvr>
    <a:masterClrMapping/>
  </p:clrMapOvr>
  <p:transition spd="slow" advClick="0" advTm="1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A2875F4D-9913-32CD-5F92-FB4BAF7A6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C28E6D9A-1A8A-ADA8-B44C-0597E35B4DA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84EF533-2F74-D338-F5ED-A939A8D17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638" y="1037300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CE15A6D4-4072-5D33-7923-E6E79327171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4F00F8B1-37AF-8CA2-2F61-117F142E7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779910-FF8A-BC78-095C-33026B7E9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19" y="1042598"/>
            <a:ext cx="2377441" cy="3421197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C90CE79-9D4F-D1E9-D7CA-A30834EF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67" y="5143500"/>
            <a:ext cx="62960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50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AABE6553-DA8E-8B1D-B7A7-D1A53EB25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6893B4C-DF56-F9E3-093F-151AD0364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BD908E68-C4AB-6F44-E99C-9D7D9DE5FE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858CFC37-AC19-1B15-D557-2A78E4FF10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8C4B3615-F559-3A10-F533-C33219E6C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0D6DA1-11B7-8C46-9571-4CA5DDAC9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89" y="370277"/>
            <a:ext cx="2850859" cy="4258246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CC14DC6-A724-BC14-49A4-C36FCC87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006" y="196434"/>
            <a:ext cx="3124200" cy="4495800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5466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F63F8879-1C25-EB7E-F583-6FDA11C82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9E774D9-864B-1211-C437-7AE8534AB6E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3DCE5A6-B592-ED50-E20A-3BBB80F7F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809794-F63D-B5BA-1612-BA636C05F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69" y="196434"/>
            <a:ext cx="3124200" cy="4495800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673F68-ACC4-0213-9CF9-B1059FF49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989" y="370277"/>
            <a:ext cx="2850859" cy="4258246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88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B18D4E4D-B136-FE67-8FC4-25117AB6806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6762" y="3926683"/>
            <a:ext cx="1154083" cy="562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02;p74">
            <a:extLst>
              <a:ext uri="{FF2B5EF4-FFF2-40B4-BE49-F238E27FC236}">
                <a16:creationId xmlns:a16="http://schemas.microsoft.com/office/drawing/2014/main" id="{6AEE2F1A-9C9B-498D-C0AD-090D4177C245}"/>
              </a:ext>
            </a:extLst>
          </p:cNvPr>
          <p:cNvPicPr preferRelativeResize="0"/>
          <p:nvPr/>
        </p:nvPicPr>
        <p:blipFill>
          <a:blip r:embed="rId4">
            <a:alphaModFix amt="86000"/>
          </a:blip>
          <a:stretch>
            <a:fillRect/>
          </a:stretch>
        </p:blipFill>
        <p:spPr>
          <a:xfrm rot="2181913">
            <a:off x="599432" y="2316236"/>
            <a:ext cx="845510" cy="511028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Contents!</a:t>
            </a:r>
            <a:endParaRPr dirty="0"/>
          </a:p>
        </p:txBody>
      </p:sp>
      <p:sp>
        <p:nvSpPr>
          <p:cNvPr id="333" name="Google Shape;333;p52"/>
          <p:cNvSpPr/>
          <p:nvPr/>
        </p:nvSpPr>
        <p:spPr>
          <a:xfrm>
            <a:off x="7715183" y="725353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926889" y="1764197"/>
            <a:ext cx="2917800" cy="759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Project Name and Value Proposition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>
            <a:off x="5297122" y="1235264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Value in Design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>
            <a:off x="980300" y="2844892"/>
            <a:ext cx="2917800" cy="7421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Problem/Solution Overview</a:t>
            </a:r>
            <a:endParaRPr dirty="0">
              <a:solidFill>
                <a:srgbClr val="595959"/>
              </a:solidFill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>
            <a:off x="5297122" y="2041596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95959"/>
                </a:solidFill>
                <a:uFill>
                  <a:noFill/>
                </a:uFill>
              </a:rPr>
              <a:t>Tasks</a:t>
            </a:r>
            <a:endParaRPr dirty="0">
              <a:solidFill>
                <a:srgbClr val="595959"/>
              </a:solidFill>
            </a:endParaRPr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8782544" flipH="1">
            <a:off x="2490549" y="1039473"/>
            <a:ext cx="1124399" cy="51003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339;p52">
            <a:extLst>
              <a:ext uri="{FF2B5EF4-FFF2-40B4-BE49-F238E27FC236}">
                <a16:creationId xmlns:a16="http://schemas.microsoft.com/office/drawing/2014/main" id="{FE95C535-E644-B70E-3D48-7130D31F95F1}"/>
              </a:ext>
            </a:extLst>
          </p:cNvPr>
          <p:cNvSpPr txBox="1">
            <a:spLocks/>
          </p:cNvSpPr>
          <p:nvPr/>
        </p:nvSpPr>
        <p:spPr>
          <a:xfrm>
            <a:off x="953530" y="3908363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Market Research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DC942E2B-CF34-8BF2-3E8F-F872FC996701}"/>
              </a:ext>
            </a:extLst>
          </p:cNvPr>
          <p:cNvPicPr preferRelativeResize="0"/>
          <p:nvPr/>
        </p:nvPicPr>
        <p:blipFill>
          <a:blip r:embed="rId6">
            <a:alphaModFix amt="56000"/>
          </a:blip>
          <a:stretch>
            <a:fillRect/>
          </a:stretch>
        </p:blipFill>
        <p:spPr>
          <a:xfrm rot="11054431">
            <a:off x="5661348" y="1596142"/>
            <a:ext cx="1090829" cy="14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05;p57">
            <a:extLst>
              <a:ext uri="{FF2B5EF4-FFF2-40B4-BE49-F238E27FC236}">
                <a16:creationId xmlns:a16="http://schemas.microsoft.com/office/drawing/2014/main" id="{62C31727-893D-1EEA-354F-2F984E77139D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491595">
            <a:off x="2559065" y="3357626"/>
            <a:ext cx="1415065" cy="318638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883AB57B-9CCF-B12A-5E6C-28B668555666}"/>
              </a:ext>
            </a:extLst>
          </p:cNvPr>
          <p:cNvSpPr/>
          <p:nvPr/>
        </p:nvSpPr>
        <p:spPr>
          <a:xfrm rot="8955183">
            <a:off x="993383" y="47674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4B3B0B59-0F6D-08CF-CC34-A8121F2904B0}"/>
              </a:ext>
            </a:extLst>
          </p:cNvPr>
          <p:cNvSpPr/>
          <p:nvPr/>
        </p:nvSpPr>
        <p:spPr>
          <a:xfrm rot="6547948">
            <a:off x="853864" y="671998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26F251C-982E-45CA-FA89-A915060ADB52}"/>
              </a:ext>
            </a:extLst>
          </p:cNvPr>
          <p:cNvSpPr/>
          <p:nvPr/>
        </p:nvSpPr>
        <p:spPr>
          <a:xfrm rot="4360629">
            <a:off x="869956" y="894062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oogle Shape;404;p57">
            <a:extLst>
              <a:ext uri="{FF2B5EF4-FFF2-40B4-BE49-F238E27FC236}">
                <a16:creationId xmlns:a16="http://schemas.microsoft.com/office/drawing/2014/main" id="{00ED15C0-3B65-D20B-71BC-184F6AE7845F}"/>
              </a:ext>
            </a:extLst>
          </p:cNvPr>
          <p:cNvPicPr preferRelativeResize="0"/>
          <p:nvPr/>
        </p:nvPicPr>
        <p:blipFill>
          <a:blip r:embed="rId8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62568" y="208034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04;p57">
            <a:extLst>
              <a:ext uri="{FF2B5EF4-FFF2-40B4-BE49-F238E27FC236}">
                <a16:creationId xmlns:a16="http://schemas.microsoft.com/office/drawing/2014/main" id="{D8FB15E7-3015-4621-6C82-EFFA559E531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2531" y="2237662"/>
            <a:ext cx="452652" cy="4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1;p52">
            <a:extLst>
              <a:ext uri="{FF2B5EF4-FFF2-40B4-BE49-F238E27FC236}">
                <a16:creationId xmlns:a16="http://schemas.microsoft.com/office/drawing/2014/main" id="{13C55EB0-35B7-98AE-1D91-7C3B8DEF7DCB}"/>
              </a:ext>
            </a:extLst>
          </p:cNvPr>
          <p:cNvSpPr txBox="1">
            <a:spLocks/>
          </p:cNvSpPr>
          <p:nvPr/>
        </p:nvSpPr>
        <p:spPr>
          <a:xfrm>
            <a:off x="5297122" y="2949518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Video Storyboard</a:t>
            </a:r>
            <a:endParaRPr lang="en-US" dirty="0">
              <a:solidFill>
                <a:srgbClr val="595959"/>
              </a:solidFill>
            </a:endParaRPr>
          </a:p>
        </p:txBody>
      </p:sp>
      <p:sp>
        <p:nvSpPr>
          <p:cNvPr id="5" name="Google Shape;341;p52">
            <a:extLst>
              <a:ext uri="{FF2B5EF4-FFF2-40B4-BE49-F238E27FC236}">
                <a16:creationId xmlns:a16="http://schemas.microsoft.com/office/drawing/2014/main" id="{13FFBA5B-0034-43BA-2BC5-C1FA8C01B078}"/>
              </a:ext>
            </a:extLst>
          </p:cNvPr>
          <p:cNvSpPr txBox="1">
            <a:spLocks/>
          </p:cNvSpPr>
          <p:nvPr/>
        </p:nvSpPr>
        <p:spPr>
          <a:xfrm>
            <a:off x="5297122" y="3957970"/>
            <a:ext cx="29178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Concert One"/>
              <a:buNone/>
              <a:defRPr sz="21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900"/>
              <a:buFont typeface="Arial"/>
              <a:buNone/>
              <a:defRPr sz="39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rgbClr val="595959"/>
                </a:solidFill>
                <a:uFill>
                  <a:noFill/>
                </a:uFill>
              </a:rPr>
              <a:t>Concept Video</a:t>
            </a:r>
            <a:endParaRPr lang="en-US" dirty="0">
              <a:solidFill>
                <a:srgbClr val="595959"/>
              </a:solidFill>
            </a:endParaRPr>
          </a:p>
        </p:txBody>
      </p:sp>
      <p:pic>
        <p:nvPicPr>
          <p:cNvPr id="6" name="Google Shape;426;p59">
            <a:extLst>
              <a:ext uri="{FF2B5EF4-FFF2-40B4-BE49-F238E27FC236}">
                <a16:creationId xmlns:a16="http://schemas.microsoft.com/office/drawing/2014/main" id="{BDF9236C-F80F-6D4F-A170-912D76BB22F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640092">
            <a:off x="5134405" y="3268427"/>
            <a:ext cx="554918" cy="637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3DC29890-9562-70FE-57D0-B292625DF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C115B36-9D3E-1BBA-B992-BA7E1BD5F2B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F08316-3B0C-9F49-874A-7551BE04E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8080" y="1145182"/>
            <a:ext cx="505925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Enhances friendships by enabling trusted schedule sharing, making it easier to coordinate study or social activities.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Creates a new way to interact by automating timetable alignment, reducing the need for manual discussions.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Could detract if privacy concerns arise or the feature is misused. </a:t>
            </a:r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7AF46E42-448E-63F2-7031-225F369EE6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82D1EFF-D86F-B3BE-19E9-7B330EED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37" y="355585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3FBDC119-F775-B801-83E1-D6613F95D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74390">
            <a:off x="1504473" y="378332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35EBFE31-4CE6-7CB4-737A-065A295FE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421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9B865C20-6EB7-896D-5572-1ECCC46AC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18AC341C-2B7A-7C66-C17A-88AE886C572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268C3C-1A61-3EB5-442F-CBBA09E47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49" y="293824"/>
            <a:ext cx="2940615" cy="4323895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9F0AA44-AE52-DE8E-3BBD-45F90915C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50" y="240860"/>
            <a:ext cx="3093412" cy="4411149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3213588D-0906-8CBC-707A-796ED1DC7A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982A235B-B86E-1EB7-2A0A-23A8B579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524C22E-9B0D-5B8C-7DE0-24FF6CE3E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81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9F5ED40-8EF5-E991-F82E-FDA9AE305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8D8FF569-1154-7D83-8A10-5D0519C6E59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05E9F2C-00FF-D1A5-E436-587DD04F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50" y="240860"/>
            <a:ext cx="3093412" cy="4411149"/>
          </a:xfrm>
          <a:prstGeom prst="rect">
            <a:avLst/>
          </a:prstGeom>
          <a:noFill/>
          <a:scene3d>
            <a:camera prst="perspectiveFront">
              <a:rot lat="0" lon="10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1D93FF4B-0C13-0BD5-B37B-631C09B81A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E637467-86D1-D64B-5889-8EDEB98A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392060E-8B3A-01B3-EFED-2B276A79C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D4E9D19-572B-9DB8-4690-D27153BFC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549" y="293824"/>
            <a:ext cx="2940615" cy="432389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914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BA781ADF-D22F-82BB-819C-EF8420162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5093F62-506D-115C-7B32-241332246C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14400" y="659887"/>
            <a:ext cx="2852800" cy="56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Ethical Implications</a:t>
            </a:r>
            <a:endParaRPr dirty="0"/>
          </a:p>
        </p:txBody>
      </p:sp>
      <p:pic>
        <p:nvPicPr>
          <p:cNvPr id="15" name="Google Shape;350;p53">
            <a:extLst>
              <a:ext uri="{FF2B5EF4-FFF2-40B4-BE49-F238E27FC236}">
                <a16:creationId xmlns:a16="http://schemas.microsoft.com/office/drawing/2014/main" id="{2758358D-EE34-E963-2EE3-11DF99B530A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 rot="16200000">
            <a:off x="6085977" y="49237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90B0FA3-BD7F-74B3-B983-F2958597B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9749">
            <a:off x="1612456" y="3925631"/>
            <a:ext cx="2200834" cy="3287323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06582A5-EF4A-F3E6-1B3F-2788A306F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780" y="308887"/>
            <a:ext cx="2358661" cy="3468187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25B0DC3B-5333-C56D-4F44-65C667263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6438594" y="3654910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7F695E-280D-BEE3-C625-78EED84AC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8848" y="1099016"/>
            <a:ext cx="505925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Trust issues could arise from data breaches or unauthorized schedule access.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Users may feel unsafe if schedules are accidentally shared or data handling lacks transparency.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Collect feedback via in-app surveys and dedicated support channels. 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Analyze feedback trends to identify and prioritize common concerns for updates. </a:t>
            </a:r>
          </a:p>
        </p:txBody>
      </p:sp>
    </p:spTree>
    <p:extLst>
      <p:ext uri="{BB962C8B-B14F-4D97-AF65-F5344CB8AC3E}">
        <p14:creationId xmlns:p14="http://schemas.microsoft.com/office/powerpoint/2010/main" val="255404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B6BDB259-6422-74A6-0AF9-E0608EF25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8FA3E148-D50A-50E5-7243-77A35C2A9B49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825EA01-9FC5-993B-5610-3E2C283660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3C0805C-4E57-A877-F947-82E4BE6413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C3C0CCF5-4BBD-47D3-B84B-2C0828F0BF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24FF83F-8FDC-0FA4-B5F7-86343AC391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4141"/>
                </a:solidFill>
              </a:rPr>
              <a:t>Tasks</a:t>
            </a:r>
            <a:endParaRPr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A02972F7-3EB3-EFB0-88E0-3587A7EAE3C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6F26E896-24EE-22F4-BB00-16A762C82A16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B9F0A3D2-405E-A25B-455C-1E3D86CC77AE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65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E9C8D-0893-46EE-4504-0AAA6030D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91" y="1020450"/>
            <a:ext cx="3798000" cy="815700"/>
          </a:xfrm>
        </p:spPr>
        <p:txBody>
          <a:bodyPr/>
          <a:lstStyle/>
          <a:p>
            <a:r>
              <a:rPr lang="en-US" dirty="0"/>
              <a:t>Simple Tasks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0867CC-68E8-50AC-090D-5EC951D0832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93843" y="2084724"/>
            <a:ext cx="4556296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Upload a timetable Excel file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Users select and upload the file with minimal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the personalized timetable to a PDF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A quick and straightforward action to save the timetable. </a:t>
            </a:r>
          </a:p>
        </p:txBody>
      </p:sp>
      <p:pic>
        <p:nvPicPr>
          <p:cNvPr id="7" name="Google Shape;1793;p114">
            <a:extLst>
              <a:ext uri="{FF2B5EF4-FFF2-40B4-BE49-F238E27FC236}">
                <a16:creationId xmlns:a16="http://schemas.microsoft.com/office/drawing/2014/main" id="{CF572DD0-AE13-4A30-80B7-50E15DF915FC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2440247" y="1217826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246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19AF2-5230-C0BC-3BC0-8B5720B53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1F6C1-B080-01D0-C388-A1EC4C1D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91" y="1020450"/>
            <a:ext cx="3798000" cy="815700"/>
          </a:xfrm>
        </p:spPr>
        <p:txBody>
          <a:bodyPr/>
          <a:lstStyle/>
          <a:p>
            <a:r>
              <a:rPr lang="en-US" dirty="0"/>
              <a:t>Moderate Tasks</a:t>
            </a:r>
          </a:p>
        </p:txBody>
      </p:sp>
      <p:pic>
        <p:nvPicPr>
          <p:cNvPr id="6" name="Google Shape;1802;p114">
            <a:extLst>
              <a:ext uri="{FF2B5EF4-FFF2-40B4-BE49-F238E27FC236}">
                <a16:creationId xmlns:a16="http://schemas.microsoft.com/office/drawing/2014/main" id="{F3526F18-F96B-26DB-722E-E6E829B5F0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772376">
            <a:off x="5898946" y="3556446"/>
            <a:ext cx="967026" cy="5431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48BBB036-2E2A-80A8-F59A-C81EDA8F4CD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33533" y="1895404"/>
            <a:ext cx="4853238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Set preferences for timetable arrangement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Users select their preferred days, off-days, or time slots with guided interaction.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View the campus map with class locations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Requires users to navigate and search specific locations on the map. </a:t>
            </a:r>
          </a:p>
        </p:txBody>
      </p:sp>
    </p:spTree>
    <p:extLst>
      <p:ext uri="{BB962C8B-B14F-4D97-AF65-F5344CB8AC3E}">
        <p14:creationId xmlns:p14="http://schemas.microsoft.com/office/powerpoint/2010/main" val="388625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F74F6-BAC6-89AE-5613-AECCA4C4E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5A93D-D0E4-F4E5-59BF-AB1ED700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2991" y="1020450"/>
            <a:ext cx="3798000" cy="815700"/>
          </a:xfrm>
        </p:spPr>
        <p:txBody>
          <a:bodyPr/>
          <a:lstStyle/>
          <a:p>
            <a:r>
              <a:rPr lang="en-US" dirty="0"/>
              <a:t>Complex Tasks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658C930-884F-298B-BEC0-7240BEB6F6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59757" y="1836150"/>
            <a:ext cx="4624467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Automatically generate and view a personalized timetable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Involves analyzing the uploaded file, preferences, and generating a custom schedule.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Share timetable with a best friend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 – Requires mutual verification, secure sharing, and privacy assurance between two users. </a:t>
            </a:r>
          </a:p>
        </p:txBody>
      </p:sp>
      <p:pic>
        <p:nvPicPr>
          <p:cNvPr id="7" name="Google Shape;1798;p114">
            <a:extLst>
              <a:ext uri="{FF2B5EF4-FFF2-40B4-BE49-F238E27FC236}">
                <a16:creationId xmlns:a16="http://schemas.microsoft.com/office/drawing/2014/main" id="{FEBE496E-C5BD-EC66-10CE-D5601C76862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692" y="1020450"/>
            <a:ext cx="653532" cy="52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5794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E2AF7CF7-8ABD-D01B-1D0B-80920E728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06A35D52-9AB7-3CAE-57FD-28D9090C871D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BE5F4E3-D4A1-9DC8-260F-197A5BE76DD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A6E891E9-4423-8657-1720-DF76D8B6E2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8224583F-B2F0-B4CA-0D33-D96F593F191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9901CE77-A065-E7AA-71A5-E677784F53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548234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4141"/>
                </a:solidFill>
              </a:rPr>
              <a:t>Video Storyboard</a:t>
            </a:r>
            <a:endParaRPr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934ABB04-C57B-5246-3998-3074882B7262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B657229A-94F7-4F3D-033B-C20FAD37940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F0CEBA57-89F8-1CD3-E405-EAD3633DE3AB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40E06A3-C4E2-3F96-1F1F-1F144E5FC99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11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6B3CF-FDB5-D05B-08BF-D13AD1F39F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5FF50D12-FC69-AA95-ED9E-12CCC0A102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110" r="1558" b="17012"/>
          <a:stretch/>
        </p:blipFill>
        <p:spPr>
          <a:xfrm rot="16200000">
            <a:off x="2000188" y="-1187388"/>
            <a:ext cx="5143623" cy="7518399"/>
          </a:xfrm>
          <a:prstGeom prst="rect">
            <a:avLst/>
          </a:prstGeom>
        </p:spPr>
      </p:pic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AE7874D-31C7-A5B6-DF25-3C58ACD1B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r="2886" b="6031"/>
          <a:stretch/>
        </p:blipFill>
        <p:spPr>
          <a:xfrm rot="16200000">
            <a:off x="9942193" y="1027623"/>
            <a:ext cx="2193309" cy="308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29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/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/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50" name="Google Shape;350;p53"/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/>
          <p:cNvSpPr txBox="1">
            <a:spLocks noGrp="1"/>
          </p:cNvSpPr>
          <p:nvPr>
            <p:ph type="title"/>
          </p:nvPr>
        </p:nvSpPr>
        <p:spPr>
          <a:xfrm>
            <a:off x="2672999" y="2356500"/>
            <a:ext cx="37980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  <a:uFill>
                  <a:noFill/>
                </a:uFill>
              </a:rPr>
              <a:t>Project Name and Value Proposition</a:t>
            </a:r>
            <a:endParaRPr lang="en-US" dirty="0">
              <a:solidFill>
                <a:srgbClr val="B4414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FC1EC-36B0-4709-07CC-BA86072D6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FDFA52-D242-2AC7-7C51-424AF33118B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51ABC97-0D23-1DD2-22C5-5B0894F1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86" r="2886" b="6031"/>
          <a:stretch/>
        </p:blipFill>
        <p:spPr>
          <a:xfrm rot="16200000">
            <a:off x="1987218" y="-1056434"/>
            <a:ext cx="5151760" cy="7253852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75EB9604-D527-B5E0-A93C-3B11A00B51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10" r="1558" b="17012"/>
          <a:stretch/>
        </p:blipFill>
        <p:spPr>
          <a:xfrm rot="16200000">
            <a:off x="-3401958" y="518505"/>
            <a:ext cx="2571811" cy="3759199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BDC22560-F27C-F695-D8F1-992F39DAB1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064" r="2886" b="19154"/>
          <a:stretch/>
        </p:blipFill>
        <p:spPr>
          <a:xfrm rot="16200000">
            <a:off x="9933912" y="672845"/>
            <a:ext cx="2808295" cy="39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78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A07E6-D370-09D8-7CAF-119D2A90B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BDF05E-F64D-5C17-3DDF-0ADC47C9048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E062E382-74A4-0EF7-CBD9-21C1C15EB8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64" r="2886" b="19154"/>
          <a:stretch/>
        </p:blipFill>
        <p:spPr>
          <a:xfrm rot="16200000">
            <a:off x="2000250" y="-1013682"/>
            <a:ext cx="5143500" cy="7170865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40922583-8E9F-E676-725C-024E56F4F8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86" r="2886" b="6031"/>
          <a:stretch/>
        </p:blipFill>
        <p:spPr>
          <a:xfrm rot="16200000">
            <a:off x="-3687374" y="322400"/>
            <a:ext cx="2878804" cy="4053453"/>
          </a:xfrm>
          <a:prstGeom prst="rect">
            <a:avLst/>
          </a:prstGeom>
        </p:spPr>
      </p:pic>
      <p:pic>
        <p:nvPicPr>
          <p:cNvPr id="7" name="Picture 6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58993AB-0181-3EB5-F654-A73A8CA7CC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766" r="1788" b="16332"/>
          <a:stretch/>
        </p:blipFill>
        <p:spPr>
          <a:xfrm rot="16200000">
            <a:off x="10430757" y="578412"/>
            <a:ext cx="2777974" cy="413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8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E6BBD-C445-9FA1-3233-E9F25119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1FC2B88-7677-F7A4-8FB4-39A4584A18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8D6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D6C0D522-6ED1-51B6-BB13-FB8430D7EE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66" r="1788" b="16332"/>
          <a:stretch/>
        </p:blipFill>
        <p:spPr>
          <a:xfrm rot="16200000">
            <a:off x="2000250" y="-1260450"/>
            <a:ext cx="5143499" cy="7664401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E408943-9150-752E-FC5E-4838EEE8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64" r="2886" b="19154"/>
          <a:stretch/>
        </p:blipFill>
        <p:spPr>
          <a:xfrm rot="16200000">
            <a:off x="-3644698" y="626635"/>
            <a:ext cx="2790374" cy="38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9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7BA6-C6B3-8F6E-05B9-0B1835CE4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470" y="1329752"/>
            <a:ext cx="2917800" cy="488400"/>
          </a:xfrm>
        </p:spPr>
        <p:txBody>
          <a:bodyPr/>
          <a:lstStyle/>
          <a:p>
            <a:r>
              <a:rPr lang="en-US" dirty="0"/>
              <a:t>Characters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7F5C3-ECEF-39D9-1645-DE4D06BD49D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40612" y="338763"/>
            <a:ext cx="2917800" cy="488400"/>
          </a:xfrm>
        </p:spPr>
        <p:txBody>
          <a:bodyPr/>
          <a:lstStyle/>
          <a:p>
            <a:r>
              <a:rPr lang="en-US" dirty="0"/>
              <a:t>Split Screens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D83813C-5A57-EC05-A32C-D4E4F2E3AFE7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218158" y="667049"/>
            <a:ext cx="2917801" cy="716700"/>
          </a:xfrm>
        </p:spPr>
        <p:txBody>
          <a:bodyPr/>
          <a:lstStyle/>
          <a:p>
            <a:r>
              <a:rPr lang="en-US" dirty="0"/>
              <a:t>Emphasize conflict between two sides.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FC63E5A-B2D5-198D-758B-0F4C230DAAD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625600" y="1902618"/>
            <a:ext cx="2607939" cy="886125"/>
          </a:xfrm>
        </p:spPr>
        <p:txBody>
          <a:bodyPr/>
          <a:lstStyle/>
          <a:p>
            <a:r>
              <a:rPr lang="en-US" dirty="0"/>
              <a:t>Chill Guy</a:t>
            </a:r>
          </a:p>
          <a:p>
            <a:r>
              <a:rPr lang="en-US" dirty="0"/>
              <a:t>(Using </a:t>
            </a:r>
            <a:r>
              <a:rPr lang="en-US" dirty="0" err="1"/>
              <a:t>PlanMate</a:t>
            </a:r>
            <a:r>
              <a:rPr lang="en-US" dirty="0"/>
              <a:t>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C421EC7-0987-BCD1-F2D1-B36F570DA1E8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340610" y="3417515"/>
            <a:ext cx="2917800" cy="488400"/>
          </a:xfrm>
        </p:spPr>
        <p:txBody>
          <a:bodyPr/>
          <a:lstStyle/>
          <a:p>
            <a:r>
              <a:rPr lang="en-US" dirty="0"/>
              <a:t>4 Functions Demonstration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45C56057-B594-2318-1E9F-752244B7A417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5090131" y="3707510"/>
            <a:ext cx="3418759" cy="120376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Timetable Visualizer.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Auto Class Planner.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Auto Timetable Export.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Classroom Map Viewer.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59D605-62BB-D216-2626-219DC8AADD01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r>
              <a:rPr lang="en-US" dirty="0"/>
              <a:t>Overall Ideas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22F1A32B-67D3-3BB5-ED61-D1BCC4C17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4826">
            <a:off x="515102" y="1476246"/>
            <a:ext cx="1584325" cy="16617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4E844925-A3B2-77B9-E86E-008EADB0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4314">
            <a:off x="2875012" y="3039957"/>
            <a:ext cx="1474306" cy="14497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6">
            <a:extLst>
              <a:ext uri="{FF2B5EF4-FFF2-40B4-BE49-F238E27FC236}">
                <a16:creationId xmlns:a16="http://schemas.microsoft.com/office/drawing/2014/main" id="{F852C9D4-3937-D89E-057A-F18801635D62}"/>
              </a:ext>
            </a:extLst>
          </p:cNvPr>
          <p:cNvSpPr txBox="1">
            <a:spLocks/>
          </p:cNvSpPr>
          <p:nvPr/>
        </p:nvSpPr>
        <p:spPr>
          <a:xfrm>
            <a:off x="240644" y="3513549"/>
            <a:ext cx="2769912" cy="88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None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r>
              <a:rPr lang="en-US" dirty="0"/>
              <a:t>Busy Guy</a:t>
            </a:r>
          </a:p>
          <a:p>
            <a:r>
              <a:rPr lang="en-US" dirty="0"/>
              <a:t>(Not using </a:t>
            </a:r>
            <a:r>
              <a:rPr lang="en-US" dirty="0" err="1"/>
              <a:t>PlanMate</a:t>
            </a:r>
            <a:r>
              <a:rPr lang="en-US" dirty="0"/>
              <a:t>)</a:t>
            </a:r>
          </a:p>
        </p:txBody>
      </p:sp>
      <p:pic>
        <p:nvPicPr>
          <p:cNvPr id="12" name="Google Shape;373;p55">
            <a:extLst>
              <a:ext uri="{FF2B5EF4-FFF2-40B4-BE49-F238E27FC236}">
                <a16:creationId xmlns:a16="http://schemas.microsoft.com/office/drawing/2014/main" id="{6AD8B593-A2A4-B3AB-2DDA-9A54F913D6E4}"/>
              </a:ext>
            </a:extLst>
          </p:cNvPr>
          <p:cNvPicPr preferRelativeResize="0"/>
          <p:nvPr/>
        </p:nvPicPr>
        <p:blipFill>
          <a:blip r:embed="rId4">
            <a:alphaModFix amt="56000"/>
          </a:blip>
          <a:stretch>
            <a:fillRect/>
          </a:stretch>
        </p:blipFill>
        <p:spPr>
          <a:xfrm rot="10800000">
            <a:off x="1008041" y="1136101"/>
            <a:ext cx="2121589" cy="11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B81A9605-6A3A-BBA8-4424-9402D883C9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71498">
            <a:off x="5039971" y="1496300"/>
            <a:ext cx="1950738" cy="1463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Google Shape;498;p63">
            <a:extLst>
              <a:ext uri="{FF2B5EF4-FFF2-40B4-BE49-F238E27FC236}">
                <a16:creationId xmlns:a16="http://schemas.microsoft.com/office/drawing/2014/main" id="{2BCCCFE8-6455-138F-0EAB-38718E1877DA}"/>
              </a:ext>
            </a:extLst>
          </p:cNvPr>
          <p:cNvSpPr/>
          <p:nvPr/>
        </p:nvSpPr>
        <p:spPr>
          <a:xfrm rot="8938435">
            <a:off x="6451531" y="2458555"/>
            <a:ext cx="905296" cy="53351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" name="Google Shape;498;p63">
            <a:extLst>
              <a:ext uri="{FF2B5EF4-FFF2-40B4-BE49-F238E27FC236}">
                <a16:creationId xmlns:a16="http://schemas.microsoft.com/office/drawing/2014/main" id="{FAF71004-5061-6D73-1DA7-6C837D8597D3}"/>
              </a:ext>
            </a:extLst>
          </p:cNvPr>
          <p:cNvSpPr/>
          <p:nvPr/>
        </p:nvSpPr>
        <p:spPr>
          <a:xfrm rot="8938435">
            <a:off x="4747346" y="1479025"/>
            <a:ext cx="905296" cy="533515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40035" y="0"/>
                </a:moveTo>
                <a:lnTo>
                  <a:pt x="0" y="15402"/>
                </a:lnTo>
                <a:cubicBezTo>
                  <a:pt x="0" y="15402"/>
                  <a:pt x="1513" y="15761"/>
                  <a:pt x="1873" y="16638"/>
                </a:cubicBezTo>
                <a:cubicBezTo>
                  <a:pt x="2237" y="17514"/>
                  <a:pt x="1524" y="18526"/>
                  <a:pt x="1524" y="18526"/>
                </a:cubicBezTo>
                <a:cubicBezTo>
                  <a:pt x="1524" y="18526"/>
                  <a:pt x="2999" y="18885"/>
                  <a:pt x="3380" y="19816"/>
                </a:cubicBezTo>
                <a:cubicBezTo>
                  <a:pt x="3767" y="20752"/>
                  <a:pt x="2885" y="22439"/>
                  <a:pt x="2885" y="22439"/>
                </a:cubicBezTo>
                <a:cubicBezTo>
                  <a:pt x="2885" y="22439"/>
                  <a:pt x="4447" y="23011"/>
                  <a:pt x="4703" y="23631"/>
                </a:cubicBezTo>
                <a:cubicBezTo>
                  <a:pt x="4958" y="24252"/>
                  <a:pt x="4327" y="25960"/>
                  <a:pt x="4327" y="25960"/>
                </a:cubicBezTo>
                <a:lnTo>
                  <a:pt x="44051" y="10684"/>
                </a:lnTo>
                <a:cubicBezTo>
                  <a:pt x="41510" y="9791"/>
                  <a:pt x="42609" y="7168"/>
                  <a:pt x="42609" y="7168"/>
                </a:cubicBezTo>
                <a:cubicBezTo>
                  <a:pt x="42609" y="7168"/>
                  <a:pt x="41521" y="6466"/>
                  <a:pt x="41047" y="5753"/>
                </a:cubicBezTo>
                <a:cubicBezTo>
                  <a:pt x="40574" y="5040"/>
                  <a:pt x="41434" y="3418"/>
                  <a:pt x="41434" y="3418"/>
                </a:cubicBezTo>
                <a:cubicBezTo>
                  <a:pt x="41434" y="3418"/>
                  <a:pt x="39806" y="2993"/>
                  <a:pt x="39491" y="2221"/>
                </a:cubicBezTo>
                <a:cubicBezTo>
                  <a:pt x="39175" y="1442"/>
                  <a:pt x="40035" y="0"/>
                  <a:pt x="40035" y="0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7A1FBA-D00E-36EB-30BA-BD463E96A2EB}"/>
              </a:ext>
            </a:extLst>
          </p:cNvPr>
          <p:cNvGrpSpPr/>
          <p:nvPr/>
        </p:nvGrpSpPr>
        <p:grpSpPr>
          <a:xfrm rot="20237390">
            <a:off x="7335465" y="1750749"/>
            <a:ext cx="1215850" cy="1525856"/>
            <a:chOff x="5107456" y="582738"/>
            <a:chExt cx="1215850" cy="1525856"/>
          </a:xfrm>
        </p:grpSpPr>
        <p:pic>
          <p:nvPicPr>
            <p:cNvPr id="18" name="Google Shape;1777;p113">
              <a:extLst>
                <a:ext uri="{FF2B5EF4-FFF2-40B4-BE49-F238E27FC236}">
                  <a16:creationId xmlns:a16="http://schemas.microsoft.com/office/drawing/2014/main" id="{A9A7E7A2-60EB-FBFD-3603-D771620CC580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1333D7AD-0D81-3D2D-EEFB-F4397A4706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Google Shape;343;p52">
            <a:extLst>
              <a:ext uri="{FF2B5EF4-FFF2-40B4-BE49-F238E27FC236}">
                <a16:creationId xmlns:a16="http://schemas.microsoft.com/office/drawing/2014/main" id="{D267BC5D-6E02-7B1D-642E-78E65DA92F27}"/>
              </a:ext>
            </a:extLst>
          </p:cNvPr>
          <p:cNvPicPr preferRelativeResize="0"/>
          <p:nvPr/>
        </p:nvPicPr>
        <p:blipFill>
          <a:blip r:embed="rId8">
            <a:alphaModFix amt="80000"/>
          </a:blip>
          <a:stretch>
            <a:fillRect/>
          </a:stretch>
        </p:blipFill>
        <p:spPr>
          <a:xfrm rot="12664099">
            <a:off x="7109270" y="1440523"/>
            <a:ext cx="928573" cy="5100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877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C7E1AB0E-227C-EDA9-3EAE-49A24339D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25FC3E91-E83D-DD38-DEA3-D2C6783520BC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E9B8E807-0AB4-C9AD-818D-3788AA0F386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C5A7AC10-4093-7E3A-9673-ED6DC1E7F6A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D952923B-E8A6-91D8-9063-F636BDF9FEDC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BFC787F7-FF15-C2A6-A83E-8F78998AC3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675737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44141"/>
                </a:solidFill>
              </a:rPr>
              <a:t>Concept Video</a:t>
            </a:r>
            <a:endParaRPr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419D8A97-09C3-D5CE-A4C4-2738EA710834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0;p53">
            <a:extLst>
              <a:ext uri="{FF2B5EF4-FFF2-40B4-BE49-F238E27FC236}">
                <a16:creationId xmlns:a16="http://schemas.microsoft.com/office/drawing/2014/main" id="{40323565-B2A6-B4BA-EED9-594FA198DE79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912394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50;p53">
            <a:extLst>
              <a:ext uri="{FF2B5EF4-FFF2-40B4-BE49-F238E27FC236}">
                <a16:creationId xmlns:a16="http://schemas.microsoft.com/office/drawing/2014/main" id="{E1047E8F-AC3C-8182-FE04-0BE76DD61721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34677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50;p53">
            <a:extLst>
              <a:ext uri="{FF2B5EF4-FFF2-40B4-BE49-F238E27FC236}">
                <a16:creationId xmlns:a16="http://schemas.microsoft.com/office/drawing/2014/main" id="{9BCF8792-0022-EF53-447F-8D2A57BBD7D8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6970" r="8892" b="21025"/>
          <a:stretch/>
        </p:blipFill>
        <p:spPr>
          <a:xfrm>
            <a:off x="5983607" y="1261885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9CBD0239-D04D-0F91-254A-157D9F5BF649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6970" r="8892" b="21025"/>
          <a:stretch/>
        </p:blipFill>
        <p:spPr>
          <a:xfrm>
            <a:off x="5983607" y="1834122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96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A5DC-0640-6740-C6FA-25BE567AF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885" y="1552305"/>
            <a:ext cx="4230071" cy="1786950"/>
          </a:xfrm>
        </p:spPr>
        <p:txBody>
          <a:bodyPr/>
          <a:lstStyle/>
          <a:p>
            <a:r>
              <a:rPr lang="en-US" dirty="0">
                <a:solidFill>
                  <a:srgbClr val="B4414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Have a look!</a:t>
            </a:r>
            <a:endParaRPr lang="en-US" dirty="0">
              <a:solidFill>
                <a:srgbClr val="B4414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CC1C83-2417-7E6A-2640-6A20B4D42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6477" y="3870925"/>
            <a:ext cx="1427100" cy="792600"/>
          </a:xfrm>
        </p:spPr>
        <p:txBody>
          <a:bodyPr/>
          <a:lstStyle/>
          <a:p>
            <a:r>
              <a:rPr lang="en-US" dirty="0"/>
              <a:t>Have fun! </a:t>
            </a:r>
          </a:p>
          <a:p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4" name="Google Shape;348;p53">
            <a:extLst>
              <a:ext uri="{FF2B5EF4-FFF2-40B4-BE49-F238E27FC236}">
                <a16:creationId xmlns:a16="http://schemas.microsoft.com/office/drawing/2014/main" id="{A11A497A-7DB5-165B-4261-17C281D2EF9C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190838">
            <a:off x="1630310" y="2178720"/>
            <a:ext cx="973500" cy="75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Download free photo of Pencil,pen,write,pencil drawing,drawing - from  needpix.com">
            <a:extLst>
              <a:ext uri="{FF2B5EF4-FFF2-40B4-BE49-F238E27FC236}">
                <a16:creationId xmlns:a16="http://schemas.microsoft.com/office/drawing/2014/main" id="{186962F2-500C-C234-5BED-849A49BD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6801">
            <a:off x="4789677" y="2924401"/>
            <a:ext cx="5088545" cy="3478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350;p53">
            <a:extLst>
              <a:ext uri="{FF2B5EF4-FFF2-40B4-BE49-F238E27FC236}">
                <a16:creationId xmlns:a16="http://schemas.microsoft.com/office/drawing/2014/main" id="{3DE3B108-DB68-E54A-8390-30DDFCEE8DA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970" r="8892" b="21025"/>
          <a:stretch/>
        </p:blipFill>
        <p:spPr>
          <a:xfrm rot="16200000">
            <a:off x="5399870" y="615497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47FC12E-5D83-A849-31F5-32C864B22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61349">
            <a:off x="-1780185" y="-1594562"/>
            <a:ext cx="2377441" cy="3421197"/>
          </a:xfrm>
          <a:prstGeom prst="rect">
            <a:avLst/>
          </a:prstGeom>
          <a:noFill/>
          <a:scene3d>
            <a:camera prst="perspectiveFront">
              <a:rot lat="0" lon="2154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D33FDAF0-00AA-6B15-5134-405128AEA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06397">
            <a:off x="8841191" y="1780219"/>
            <a:ext cx="2416800" cy="344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4D79424-E37D-D4C7-1181-C37ACDD6D8AE}"/>
              </a:ext>
            </a:extLst>
          </p:cNvPr>
          <p:cNvGrpSpPr/>
          <p:nvPr/>
        </p:nvGrpSpPr>
        <p:grpSpPr>
          <a:xfrm>
            <a:off x="1617874" y="724429"/>
            <a:ext cx="2061772" cy="2435792"/>
            <a:chOff x="4644571" y="513039"/>
            <a:chExt cx="3834979" cy="4530671"/>
          </a:xfrm>
        </p:grpSpPr>
        <p:grpSp>
          <p:nvGrpSpPr>
            <p:cNvPr id="10" name="Google Shape;495;p63">
              <a:extLst>
                <a:ext uri="{FF2B5EF4-FFF2-40B4-BE49-F238E27FC236}">
                  <a16:creationId xmlns:a16="http://schemas.microsoft.com/office/drawing/2014/main" id="{1676E535-5659-850F-ABAA-157A11B9868C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13" name="Google Shape;496;p63">
                <a:extLst>
                  <a:ext uri="{FF2B5EF4-FFF2-40B4-BE49-F238E27FC236}">
                    <a16:creationId xmlns:a16="http://schemas.microsoft.com/office/drawing/2014/main" id="{8CB0AD04-5767-6C90-B1CC-75608E56B3D5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97;p63">
                <a:extLst>
                  <a:ext uri="{FF2B5EF4-FFF2-40B4-BE49-F238E27FC236}">
                    <a16:creationId xmlns:a16="http://schemas.microsoft.com/office/drawing/2014/main" id="{887B4816-3473-BCA3-FBFA-252591C10040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98;p63">
                <a:extLst>
                  <a:ext uri="{FF2B5EF4-FFF2-40B4-BE49-F238E27FC236}">
                    <a16:creationId xmlns:a16="http://schemas.microsoft.com/office/drawing/2014/main" id="{219FE996-8D2C-4755-EDAA-FEAC70AD95EA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6D3BDF54-0A9C-BAA9-5B2E-8BD9F2899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11534DA4-A484-BF2B-67EF-261D8AC2AF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Google Shape;343;p52">
            <a:extLst>
              <a:ext uri="{FF2B5EF4-FFF2-40B4-BE49-F238E27FC236}">
                <a16:creationId xmlns:a16="http://schemas.microsoft.com/office/drawing/2014/main" id="{154CDE5A-B8A2-9E3A-ECEC-9991DF9BB529}"/>
              </a:ext>
            </a:extLst>
          </p:cNvPr>
          <p:cNvPicPr preferRelativeResize="0"/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 rot="12326408" flipH="1">
            <a:off x="3430051" y="1103659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05;p57">
            <a:extLst>
              <a:ext uri="{FF2B5EF4-FFF2-40B4-BE49-F238E27FC236}">
                <a16:creationId xmlns:a16="http://schemas.microsoft.com/office/drawing/2014/main" id="{6CEA2EC3-57B6-F66F-4665-693F72832579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9070455">
            <a:off x="3260295" y="3538323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8C9D3C31-0B8A-2C1B-30BD-C9622AC1F5CB}"/>
              </a:ext>
            </a:extLst>
          </p:cNvPr>
          <p:cNvPicPr preferRelativeResize="0"/>
          <p:nvPr/>
        </p:nvPicPr>
        <p:blipFill>
          <a:blip r:embed="rId12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29128" y="2421101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404;p57">
            <a:extLst>
              <a:ext uri="{FF2B5EF4-FFF2-40B4-BE49-F238E27FC236}">
                <a16:creationId xmlns:a16="http://schemas.microsoft.com/office/drawing/2014/main" id="{FAF22F8A-E90F-177E-129D-16552A64D765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66923" y="1080270"/>
            <a:ext cx="452652" cy="49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26;p59">
            <a:extLst>
              <a:ext uri="{FF2B5EF4-FFF2-40B4-BE49-F238E27FC236}">
                <a16:creationId xmlns:a16="http://schemas.microsoft.com/office/drawing/2014/main" id="{9A841BA7-893F-2C56-1921-D9F17AB50AC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1640092">
            <a:off x="5840659" y="3640022"/>
            <a:ext cx="554918" cy="637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 descr="A person with glasses&#10;&#10;Description automatically generated">
            <a:extLst>
              <a:ext uri="{FF2B5EF4-FFF2-40B4-BE49-F238E27FC236}">
                <a16:creationId xmlns:a16="http://schemas.microsoft.com/office/drawing/2014/main" id="{613AD187-70EB-F9EA-04BE-5F910B409D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1016257">
            <a:off x="-1115235" y="2869145"/>
            <a:ext cx="1784605" cy="17846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Picture 23" descr="A close-up of a child's face&#10;&#10;Description automatically generated">
            <a:extLst>
              <a:ext uri="{FF2B5EF4-FFF2-40B4-BE49-F238E27FC236}">
                <a16:creationId xmlns:a16="http://schemas.microsoft.com/office/drawing/2014/main" id="{4D58A95B-FA0E-F1A2-C96B-9257E28AAA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333211">
            <a:off x="7896654" y="-1482829"/>
            <a:ext cx="1636021" cy="21331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5" name="Picture 24" descr="A person wearing headphones and glasses&#10;&#10;Description automatically generated">
            <a:extLst>
              <a:ext uri="{FF2B5EF4-FFF2-40B4-BE49-F238E27FC236}">
                <a16:creationId xmlns:a16="http://schemas.microsoft.com/office/drawing/2014/main" id="{9D408CE9-D104-66EB-585E-5595B6A0B48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416736">
            <a:off x="4040867" y="4631724"/>
            <a:ext cx="1775937" cy="17759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540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>
          <a:extLst>
            <a:ext uri="{FF2B5EF4-FFF2-40B4-BE49-F238E27FC236}">
              <a16:creationId xmlns:a16="http://schemas.microsoft.com/office/drawing/2014/main" id="{6E576E48-7F5D-136C-88CA-EB9F10F00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>
            <a:extLst>
              <a:ext uri="{FF2B5EF4-FFF2-40B4-BE49-F238E27FC236}">
                <a16:creationId xmlns:a16="http://schemas.microsoft.com/office/drawing/2014/main" id="{51899A3E-16AB-0912-39A3-57A271B1A82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32100" y="986679"/>
            <a:ext cx="6079800" cy="2570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TIMETABLE PLANNER WEBSITE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5" name="Google Shape;315;p50">
            <a:extLst>
              <a:ext uri="{FF2B5EF4-FFF2-40B4-BE49-F238E27FC236}">
                <a16:creationId xmlns:a16="http://schemas.microsoft.com/office/drawing/2014/main" id="{71C688F3-ECB3-8F11-1A24-4CD06AB2E16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</a:t>
            </a:r>
            <a:r>
              <a:rPr lang="en" b="0" dirty="0"/>
              <a:t>rom: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3</a:t>
            </a:r>
            <a:endParaRPr b="0" dirty="0"/>
          </a:p>
        </p:txBody>
      </p:sp>
      <p:sp>
        <p:nvSpPr>
          <p:cNvPr id="316" name="Google Shape;316;p50">
            <a:extLst>
              <a:ext uri="{FF2B5EF4-FFF2-40B4-BE49-F238E27FC236}">
                <a16:creationId xmlns:a16="http://schemas.microsoft.com/office/drawing/2014/main" id="{DF0FDC31-6FFD-461E-2B64-C0662FD96280}"/>
              </a:ext>
            </a:extLst>
          </p:cNvPr>
          <p:cNvSpPr/>
          <p:nvPr/>
        </p:nvSpPr>
        <p:spPr>
          <a:xfrm>
            <a:off x="2265675" y="2248908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solidFill>
            <a:srgbClr val="F1C232"/>
          </a:solidFill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7" name="Google Shape;317;p50">
            <a:extLst>
              <a:ext uri="{FF2B5EF4-FFF2-40B4-BE49-F238E27FC236}">
                <a16:creationId xmlns:a16="http://schemas.microsoft.com/office/drawing/2014/main" id="{A531E6A6-4C56-67D2-0F6C-F03FFAC2116A}"/>
              </a:ext>
            </a:extLst>
          </p:cNvPr>
          <p:cNvSpPr/>
          <p:nvPr/>
        </p:nvSpPr>
        <p:spPr>
          <a:xfrm>
            <a:off x="6264675" y="2249957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8" name="Google Shape;318;p50">
            <a:extLst>
              <a:ext uri="{FF2B5EF4-FFF2-40B4-BE49-F238E27FC236}">
                <a16:creationId xmlns:a16="http://schemas.microsoft.com/office/drawing/2014/main" id="{8A10397A-36DC-3EA0-5E87-FC686B931091}"/>
              </a:ext>
            </a:extLst>
          </p:cNvPr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319" name="Google Shape;319;p50">
            <a:extLst>
              <a:ext uri="{FF2B5EF4-FFF2-40B4-BE49-F238E27FC236}">
                <a16:creationId xmlns:a16="http://schemas.microsoft.com/office/drawing/2014/main" id="{0667A385-6518-8894-F504-3B1AD8452E8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4576" t="16970" r="8892" b="21025"/>
          <a:stretch/>
        </p:blipFill>
        <p:spPr>
          <a:xfrm>
            <a:off x="7982857" y="2022889"/>
            <a:ext cx="593168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>
            <a:extLst>
              <a:ext uri="{FF2B5EF4-FFF2-40B4-BE49-F238E27FC236}">
                <a16:creationId xmlns:a16="http://schemas.microsoft.com/office/drawing/2014/main" id="{FC0A096E-87FB-B549-9A17-A1FB1C1255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1464294"/>
            <a:ext cx="2036850" cy="8460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495;p63">
            <a:extLst>
              <a:ext uri="{FF2B5EF4-FFF2-40B4-BE49-F238E27FC236}">
                <a16:creationId xmlns:a16="http://schemas.microsoft.com/office/drawing/2014/main" id="{57E72625-754E-A01C-34DA-75F3348D3E83}"/>
              </a:ext>
            </a:extLst>
          </p:cNvPr>
          <p:cNvGrpSpPr/>
          <p:nvPr/>
        </p:nvGrpSpPr>
        <p:grpSpPr>
          <a:xfrm>
            <a:off x="6079197" y="2462685"/>
            <a:ext cx="1718182" cy="1741552"/>
            <a:chOff x="-331425" y="1579700"/>
            <a:chExt cx="1880250" cy="1905825"/>
          </a:xfrm>
        </p:grpSpPr>
        <p:sp>
          <p:nvSpPr>
            <p:cNvPr id="3" name="Google Shape;496;p63">
              <a:extLst>
                <a:ext uri="{FF2B5EF4-FFF2-40B4-BE49-F238E27FC236}">
                  <a16:creationId xmlns:a16="http://schemas.microsoft.com/office/drawing/2014/main" id="{46BA0F31-DEBF-FFA4-CB58-902FB29481A4}"/>
                </a:ext>
              </a:extLst>
            </p:cNvPr>
            <p:cNvSpPr/>
            <p:nvPr/>
          </p:nvSpPr>
          <p:spPr>
            <a:xfrm>
              <a:off x="-72650" y="1864050"/>
              <a:ext cx="1621475" cy="1621475"/>
            </a:xfrm>
            <a:custGeom>
              <a:avLst/>
              <a:gdLst/>
              <a:ahLst/>
              <a:cxnLst/>
              <a:rect l="l" t="t" r="r" b="b"/>
              <a:pathLst>
                <a:path w="64859" h="64859" extrusionOk="0">
                  <a:moveTo>
                    <a:pt x="7060" y="1"/>
                  </a:moveTo>
                  <a:lnTo>
                    <a:pt x="1" y="57794"/>
                  </a:lnTo>
                  <a:lnTo>
                    <a:pt x="57800" y="64858"/>
                  </a:lnTo>
                  <a:lnTo>
                    <a:pt x="64858" y="7060"/>
                  </a:lnTo>
                  <a:lnTo>
                    <a:pt x="58170" y="6238"/>
                  </a:lnTo>
                  <a:lnTo>
                    <a:pt x="58170" y="6238"/>
                  </a:lnTo>
                  <a:cubicBezTo>
                    <a:pt x="59249" y="7937"/>
                    <a:pt x="58324" y="10802"/>
                    <a:pt x="55874" y="10802"/>
                  </a:cubicBezTo>
                  <a:cubicBezTo>
                    <a:pt x="55742" y="10802"/>
                    <a:pt x="55605" y="10794"/>
                    <a:pt x="55465" y="10777"/>
                  </a:cubicBezTo>
                  <a:cubicBezTo>
                    <a:pt x="52716" y="10439"/>
                    <a:pt x="52395" y="7185"/>
                    <a:pt x="53935" y="5721"/>
                  </a:cubicBezTo>
                  <a:lnTo>
                    <a:pt x="48068" y="5008"/>
                  </a:lnTo>
                  <a:lnTo>
                    <a:pt x="48068" y="5008"/>
                  </a:lnTo>
                  <a:cubicBezTo>
                    <a:pt x="48897" y="6661"/>
                    <a:pt x="47978" y="9180"/>
                    <a:pt x="45724" y="9180"/>
                  </a:cubicBezTo>
                  <a:cubicBezTo>
                    <a:pt x="45596" y="9180"/>
                    <a:pt x="45463" y="9172"/>
                    <a:pt x="45325" y="9155"/>
                  </a:cubicBezTo>
                  <a:cubicBezTo>
                    <a:pt x="42784" y="8845"/>
                    <a:pt x="42397" y="5955"/>
                    <a:pt x="43671" y="4464"/>
                  </a:cubicBezTo>
                  <a:lnTo>
                    <a:pt x="37369" y="3702"/>
                  </a:lnTo>
                  <a:lnTo>
                    <a:pt x="37369" y="3702"/>
                  </a:lnTo>
                  <a:cubicBezTo>
                    <a:pt x="37603" y="3974"/>
                    <a:pt x="37782" y="4284"/>
                    <a:pt x="37907" y="4621"/>
                  </a:cubicBezTo>
                  <a:cubicBezTo>
                    <a:pt x="38098" y="5062"/>
                    <a:pt x="38169" y="5547"/>
                    <a:pt x="38109" y="6026"/>
                  </a:cubicBezTo>
                  <a:lnTo>
                    <a:pt x="37929" y="6728"/>
                  </a:lnTo>
                  <a:cubicBezTo>
                    <a:pt x="37487" y="7799"/>
                    <a:pt x="36466" y="8409"/>
                    <a:pt x="35415" y="8409"/>
                  </a:cubicBezTo>
                  <a:cubicBezTo>
                    <a:pt x="34849" y="8409"/>
                    <a:pt x="34274" y="8232"/>
                    <a:pt x="33777" y="7854"/>
                  </a:cubicBezTo>
                  <a:cubicBezTo>
                    <a:pt x="33472" y="7647"/>
                    <a:pt x="33211" y="7392"/>
                    <a:pt x="32998" y="7092"/>
                  </a:cubicBezTo>
                  <a:cubicBezTo>
                    <a:pt x="32558" y="6494"/>
                    <a:pt x="32340" y="5802"/>
                    <a:pt x="32432" y="5051"/>
                  </a:cubicBezTo>
                  <a:cubicBezTo>
                    <a:pt x="32519" y="4333"/>
                    <a:pt x="32884" y="3674"/>
                    <a:pt x="33450" y="3223"/>
                  </a:cubicBezTo>
                  <a:lnTo>
                    <a:pt x="26761" y="2406"/>
                  </a:lnTo>
                  <a:lnTo>
                    <a:pt x="26761" y="2406"/>
                  </a:lnTo>
                  <a:cubicBezTo>
                    <a:pt x="27618" y="4006"/>
                    <a:pt x="26733" y="6506"/>
                    <a:pt x="24519" y="6506"/>
                  </a:cubicBezTo>
                  <a:cubicBezTo>
                    <a:pt x="24398" y="6506"/>
                    <a:pt x="24273" y="6498"/>
                    <a:pt x="24144" y="6483"/>
                  </a:cubicBezTo>
                  <a:cubicBezTo>
                    <a:pt x="21662" y="6178"/>
                    <a:pt x="21303" y="3315"/>
                    <a:pt x="22587" y="1895"/>
                  </a:cubicBezTo>
                  <a:lnTo>
                    <a:pt x="17493" y="1274"/>
                  </a:lnTo>
                  <a:lnTo>
                    <a:pt x="17493" y="1274"/>
                  </a:lnTo>
                  <a:cubicBezTo>
                    <a:pt x="17536" y="1405"/>
                    <a:pt x="17564" y="1541"/>
                    <a:pt x="17585" y="1677"/>
                  </a:cubicBezTo>
                  <a:cubicBezTo>
                    <a:pt x="17607" y="2194"/>
                    <a:pt x="17651" y="2787"/>
                    <a:pt x="17389" y="3266"/>
                  </a:cubicBezTo>
                  <a:cubicBezTo>
                    <a:pt x="17134" y="3729"/>
                    <a:pt x="16927" y="4164"/>
                    <a:pt x="16464" y="4469"/>
                  </a:cubicBezTo>
                  <a:cubicBezTo>
                    <a:pt x="16002" y="4779"/>
                    <a:pt x="15577" y="5030"/>
                    <a:pt x="15011" y="5089"/>
                  </a:cubicBezTo>
                  <a:cubicBezTo>
                    <a:pt x="14876" y="5109"/>
                    <a:pt x="14739" y="5118"/>
                    <a:pt x="14603" y="5118"/>
                  </a:cubicBezTo>
                  <a:cubicBezTo>
                    <a:pt x="14237" y="5118"/>
                    <a:pt x="13872" y="5049"/>
                    <a:pt x="13531" y="4910"/>
                  </a:cubicBezTo>
                  <a:cubicBezTo>
                    <a:pt x="11838" y="4213"/>
                    <a:pt x="11256" y="2112"/>
                    <a:pt x="12355" y="648"/>
                  </a:cubicBezTo>
                  <a:lnTo>
                    <a:pt x="7060" y="1"/>
                  </a:ln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97;p63">
              <a:extLst>
                <a:ext uri="{FF2B5EF4-FFF2-40B4-BE49-F238E27FC236}">
                  <a16:creationId xmlns:a16="http://schemas.microsoft.com/office/drawing/2014/main" id="{6AEE77D8-FFA6-37FF-7FAC-422BFC6A6340}"/>
                </a:ext>
              </a:extLst>
            </p:cNvPr>
            <p:cNvSpPr/>
            <p:nvPr/>
          </p:nvSpPr>
          <p:spPr>
            <a:xfrm>
              <a:off x="-82425" y="1854000"/>
              <a:ext cx="1621450" cy="1621725"/>
            </a:xfrm>
            <a:custGeom>
              <a:avLst/>
              <a:gdLst/>
              <a:ahLst/>
              <a:cxnLst/>
              <a:rect l="l" t="t" r="r" b="b"/>
              <a:pathLst>
                <a:path w="64858" h="64869" extrusionOk="0">
                  <a:moveTo>
                    <a:pt x="7064" y="0"/>
                  </a:moveTo>
                  <a:lnTo>
                    <a:pt x="0" y="57810"/>
                  </a:lnTo>
                  <a:lnTo>
                    <a:pt x="57799" y="64868"/>
                  </a:lnTo>
                  <a:lnTo>
                    <a:pt x="64857" y="7064"/>
                  </a:lnTo>
                  <a:lnTo>
                    <a:pt x="58169" y="6248"/>
                  </a:lnTo>
                  <a:lnTo>
                    <a:pt x="58169" y="6248"/>
                  </a:lnTo>
                  <a:cubicBezTo>
                    <a:pt x="59248" y="7947"/>
                    <a:pt x="58323" y="10812"/>
                    <a:pt x="55873" y="10812"/>
                  </a:cubicBezTo>
                  <a:cubicBezTo>
                    <a:pt x="55741" y="10812"/>
                    <a:pt x="55605" y="10804"/>
                    <a:pt x="55464" y="10787"/>
                  </a:cubicBezTo>
                  <a:cubicBezTo>
                    <a:pt x="52715" y="10449"/>
                    <a:pt x="52394" y="7195"/>
                    <a:pt x="53935" y="5731"/>
                  </a:cubicBezTo>
                  <a:lnTo>
                    <a:pt x="48068" y="5018"/>
                  </a:lnTo>
                  <a:lnTo>
                    <a:pt x="48068" y="5018"/>
                  </a:lnTo>
                  <a:cubicBezTo>
                    <a:pt x="48897" y="6671"/>
                    <a:pt x="47982" y="9190"/>
                    <a:pt x="45724" y="9190"/>
                  </a:cubicBezTo>
                  <a:cubicBezTo>
                    <a:pt x="45595" y="9190"/>
                    <a:pt x="45462" y="9182"/>
                    <a:pt x="45325" y="9165"/>
                  </a:cubicBezTo>
                  <a:cubicBezTo>
                    <a:pt x="42783" y="8849"/>
                    <a:pt x="42397" y="5965"/>
                    <a:pt x="43670" y="4474"/>
                  </a:cubicBezTo>
                  <a:lnTo>
                    <a:pt x="37368" y="3701"/>
                  </a:lnTo>
                  <a:lnTo>
                    <a:pt x="37368" y="3701"/>
                  </a:lnTo>
                  <a:cubicBezTo>
                    <a:pt x="37602" y="3973"/>
                    <a:pt x="37781" y="4289"/>
                    <a:pt x="37907" y="4621"/>
                  </a:cubicBezTo>
                  <a:cubicBezTo>
                    <a:pt x="38097" y="5061"/>
                    <a:pt x="38168" y="5551"/>
                    <a:pt x="38108" y="6025"/>
                  </a:cubicBezTo>
                  <a:cubicBezTo>
                    <a:pt x="38048" y="6264"/>
                    <a:pt x="37988" y="6498"/>
                    <a:pt x="37928" y="6732"/>
                  </a:cubicBezTo>
                  <a:cubicBezTo>
                    <a:pt x="37486" y="7801"/>
                    <a:pt x="36463" y="8410"/>
                    <a:pt x="35412" y="8410"/>
                  </a:cubicBezTo>
                  <a:cubicBezTo>
                    <a:pt x="34846" y="8410"/>
                    <a:pt x="34272" y="8234"/>
                    <a:pt x="33776" y="7859"/>
                  </a:cubicBezTo>
                  <a:cubicBezTo>
                    <a:pt x="33471" y="7652"/>
                    <a:pt x="33210" y="7396"/>
                    <a:pt x="32998" y="7097"/>
                  </a:cubicBezTo>
                  <a:cubicBezTo>
                    <a:pt x="32557" y="6498"/>
                    <a:pt x="32339" y="5802"/>
                    <a:pt x="32432" y="5056"/>
                  </a:cubicBezTo>
                  <a:cubicBezTo>
                    <a:pt x="32519" y="4332"/>
                    <a:pt x="32889" y="3679"/>
                    <a:pt x="33455" y="3222"/>
                  </a:cubicBezTo>
                  <a:lnTo>
                    <a:pt x="26766" y="2406"/>
                  </a:lnTo>
                  <a:lnTo>
                    <a:pt x="26766" y="2406"/>
                  </a:lnTo>
                  <a:cubicBezTo>
                    <a:pt x="27623" y="4005"/>
                    <a:pt x="26737" y="6505"/>
                    <a:pt x="24523" y="6505"/>
                  </a:cubicBezTo>
                  <a:cubicBezTo>
                    <a:pt x="24402" y="6505"/>
                    <a:pt x="24277" y="6497"/>
                    <a:pt x="24148" y="6482"/>
                  </a:cubicBezTo>
                  <a:cubicBezTo>
                    <a:pt x="21666" y="6177"/>
                    <a:pt x="21307" y="3320"/>
                    <a:pt x="22592" y="1899"/>
                  </a:cubicBezTo>
                  <a:lnTo>
                    <a:pt x="17497" y="1274"/>
                  </a:lnTo>
                  <a:lnTo>
                    <a:pt x="17497" y="1274"/>
                  </a:lnTo>
                  <a:cubicBezTo>
                    <a:pt x="17541" y="1410"/>
                    <a:pt x="17568" y="1540"/>
                    <a:pt x="17590" y="1676"/>
                  </a:cubicBezTo>
                  <a:cubicBezTo>
                    <a:pt x="17612" y="2193"/>
                    <a:pt x="17655" y="2787"/>
                    <a:pt x="17394" y="3265"/>
                  </a:cubicBezTo>
                  <a:cubicBezTo>
                    <a:pt x="17138" y="3728"/>
                    <a:pt x="16931" y="4163"/>
                    <a:pt x="16469" y="4474"/>
                  </a:cubicBezTo>
                  <a:cubicBezTo>
                    <a:pt x="16006" y="4778"/>
                    <a:pt x="15582" y="5029"/>
                    <a:pt x="15016" y="5089"/>
                  </a:cubicBezTo>
                  <a:cubicBezTo>
                    <a:pt x="14879" y="5110"/>
                    <a:pt x="14741" y="5120"/>
                    <a:pt x="14604" y="5120"/>
                  </a:cubicBezTo>
                  <a:cubicBezTo>
                    <a:pt x="14238" y="5120"/>
                    <a:pt x="13875" y="5047"/>
                    <a:pt x="13535" y="4909"/>
                  </a:cubicBezTo>
                  <a:cubicBezTo>
                    <a:pt x="11843" y="4218"/>
                    <a:pt x="11260" y="2112"/>
                    <a:pt x="12360" y="648"/>
                  </a:cubicBezTo>
                  <a:lnTo>
                    <a:pt x="70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2863" dist="38100" dir="216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98;p63">
              <a:extLst>
                <a:ext uri="{FF2B5EF4-FFF2-40B4-BE49-F238E27FC236}">
                  <a16:creationId xmlns:a16="http://schemas.microsoft.com/office/drawing/2014/main" id="{80708718-FD82-E554-8393-88443B1E97A8}"/>
                </a:ext>
              </a:extLst>
            </p:cNvPr>
            <p:cNvSpPr/>
            <p:nvPr/>
          </p:nvSpPr>
          <p:spPr>
            <a:xfrm>
              <a:off x="-331425" y="1579700"/>
              <a:ext cx="1101300" cy="649025"/>
            </a:xfrm>
            <a:custGeom>
              <a:avLst/>
              <a:gdLst/>
              <a:ahLst/>
              <a:cxnLst/>
              <a:rect l="l" t="t" r="r" b="b"/>
              <a:pathLst>
                <a:path w="44052" h="25961" extrusionOk="0">
                  <a:moveTo>
                    <a:pt x="40035" y="0"/>
                  </a:moveTo>
                  <a:lnTo>
                    <a:pt x="0" y="15402"/>
                  </a:lnTo>
                  <a:cubicBezTo>
                    <a:pt x="0" y="15402"/>
                    <a:pt x="1513" y="15761"/>
                    <a:pt x="1873" y="16638"/>
                  </a:cubicBezTo>
                  <a:cubicBezTo>
                    <a:pt x="2237" y="17514"/>
                    <a:pt x="1524" y="18526"/>
                    <a:pt x="1524" y="18526"/>
                  </a:cubicBezTo>
                  <a:cubicBezTo>
                    <a:pt x="1524" y="18526"/>
                    <a:pt x="2999" y="18885"/>
                    <a:pt x="3380" y="19816"/>
                  </a:cubicBezTo>
                  <a:cubicBezTo>
                    <a:pt x="3767" y="20752"/>
                    <a:pt x="2885" y="22439"/>
                    <a:pt x="2885" y="22439"/>
                  </a:cubicBezTo>
                  <a:cubicBezTo>
                    <a:pt x="2885" y="22439"/>
                    <a:pt x="4447" y="23011"/>
                    <a:pt x="4703" y="23631"/>
                  </a:cubicBezTo>
                  <a:cubicBezTo>
                    <a:pt x="4958" y="24252"/>
                    <a:pt x="4327" y="25960"/>
                    <a:pt x="4327" y="25960"/>
                  </a:cubicBezTo>
                  <a:lnTo>
                    <a:pt x="44051" y="10684"/>
                  </a:lnTo>
                  <a:cubicBezTo>
                    <a:pt x="41510" y="9791"/>
                    <a:pt x="42609" y="7168"/>
                    <a:pt x="42609" y="7168"/>
                  </a:cubicBezTo>
                  <a:cubicBezTo>
                    <a:pt x="42609" y="7168"/>
                    <a:pt x="41521" y="6466"/>
                    <a:pt x="41047" y="5753"/>
                  </a:cubicBezTo>
                  <a:cubicBezTo>
                    <a:pt x="40574" y="5040"/>
                    <a:pt x="41434" y="3418"/>
                    <a:pt x="41434" y="3418"/>
                  </a:cubicBezTo>
                  <a:cubicBezTo>
                    <a:pt x="41434" y="3418"/>
                    <a:pt x="39806" y="2993"/>
                    <a:pt x="39491" y="2221"/>
                  </a:cubicBezTo>
                  <a:cubicBezTo>
                    <a:pt x="39175" y="1442"/>
                    <a:pt x="40035" y="0"/>
                    <a:pt x="40035" y="0"/>
                  </a:cubicBezTo>
                  <a:close/>
                </a:path>
              </a:pathLst>
            </a:custGeom>
            <a:solidFill>
              <a:schemeClr val="dk1">
                <a:alpha val="2678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315;p50">
            <a:extLst>
              <a:ext uri="{FF2B5EF4-FFF2-40B4-BE49-F238E27FC236}">
                <a16:creationId xmlns:a16="http://schemas.microsoft.com/office/drawing/2014/main" id="{BEE4123B-0055-93CE-38F9-963AD972AAC1}"/>
              </a:ext>
            </a:extLst>
          </p:cNvPr>
          <p:cNvSpPr txBox="1">
            <a:spLocks/>
          </p:cNvSpPr>
          <p:nvPr/>
        </p:nvSpPr>
        <p:spPr>
          <a:xfrm rot="434579">
            <a:off x="6321532" y="3115302"/>
            <a:ext cx="14271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n-US" dirty="0"/>
              <a:t>AC4150E </a:t>
            </a:r>
          </a:p>
          <a:p>
            <a:pPr marL="0" indent="0"/>
            <a:r>
              <a:rPr lang="en-US" dirty="0"/>
              <a:t>-</a:t>
            </a:r>
          </a:p>
          <a:p>
            <a:pPr marL="0" indent="0"/>
            <a:r>
              <a:rPr lang="en-US" dirty="0"/>
              <a:t>152296</a:t>
            </a:r>
          </a:p>
        </p:txBody>
      </p:sp>
      <p:pic>
        <p:nvPicPr>
          <p:cNvPr id="7" name="Google Shape;1769;p113">
            <a:extLst>
              <a:ext uri="{FF2B5EF4-FFF2-40B4-BE49-F238E27FC236}">
                <a16:creationId xmlns:a16="http://schemas.microsoft.com/office/drawing/2014/main" id="{C45A93B9-A98B-26C2-F4BF-B9FE871E186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6812" y="3370205"/>
            <a:ext cx="1981068" cy="96620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14;p50">
            <a:extLst>
              <a:ext uri="{FF2B5EF4-FFF2-40B4-BE49-F238E27FC236}">
                <a16:creationId xmlns:a16="http://schemas.microsoft.com/office/drawing/2014/main" id="{36A17CA8-C0A1-AABD-B73B-8519DA68FA84}"/>
              </a:ext>
            </a:extLst>
          </p:cNvPr>
          <p:cNvSpPr txBox="1">
            <a:spLocks/>
          </p:cNvSpPr>
          <p:nvPr/>
        </p:nvSpPr>
        <p:spPr>
          <a:xfrm>
            <a:off x="3598084" y="3420869"/>
            <a:ext cx="2238523" cy="864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Concert One"/>
              <a:buNone/>
              <a:defRPr sz="60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Font typeface="Arial"/>
              <a:buNone/>
              <a:defRPr sz="6000" b="0" i="0" u="none" strike="noStrike" cap="none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/>
              <a:t>Concept </a:t>
            </a:r>
            <a:br>
              <a:rPr lang="en-US" sz="2400" dirty="0"/>
            </a:br>
            <a:r>
              <a:rPr lang="en-US" sz="2400" dirty="0"/>
              <a:t>Video</a:t>
            </a:r>
          </a:p>
        </p:txBody>
      </p:sp>
      <p:pic>
        <p:nvPicPr>
          <p:cNvPr id="9" name="Google Shape;665;p71">
            <a:extLst>
              <a:ext uri="{FF2B5EF4-FFF2-40B4-BE49-F238E27FC236}">
                <a16:creationId xmlns:a16="http://schemas.microsoft.com/office/drawing/2014/main" id="{9D0D3EE9-539F-D5DB-0085-692A7486B711}"/>
              </a:ext>
            </a:extLst>
          </p:cNvPr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16716674" flipH="1">
            <a:off x="5607390" y="3416617"/>
            <a:ext cx="677179" cy="30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81;p88">
            <a:extLst>
              <a:ext uri="{FF2B5EF4-FFF2-40B4-BE49-F238E27FC236}">
                <a16:creationId xmlns:a16="http://schemas.microsoft.com/office/drawing/2014/main" id="{19059A20-6DEA-BA7F-A95E-AF5148177CF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0700" y="774756"/>
            <a:ext cx="757045" cy="823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F8CEC3D-5253-E6B5-ABD5-485DA6BCBB93}"/>
              </a:ext>
            </a:extLst>
          </p:cNvPr>
          <p:cNvGrpSpPr>
            <a:grpSpLocks/>
          </p:cNvGrpSpPr>
          <p:nvPr/>
        </p:nvGrpSpPr>
        <p:grpSpPr>
          <a:xfrm rot="888488">
            <a:off x="3538963" y="541355"/>
            <a:ext cx="2118324" cy="2476674"/>
            <a:chOff x="3701162" y="534134"/>
            <a:chExt cx="2118324" cy="2476674"/>
          </a:xfrm>
        </p:grpSpPr>
        <p:pic>
          <p:nvPicPr>
            <p:cNvPr id="20" name="Google Shape;1777;p113">
              <a:extLst>
                <a:ext uri="{FF2B5EF4-FFF2-40B4-BE49-F238E27FC236}">
                  <a16:creationId xmlns:a16="http://schemas.microsoft.com/office/drawing/2014/main" id="{4B712B66-8518-C60E-4D2D-D390963AC0A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701162" y="534134"/>
              <a:ext cx="2118324" cy="24766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CA54ED-816C-936A-1A8E-1681BF543C77}"/>
                </a:ext>
              </a:extLst>
            </p:cNvPr>
            <p:cNvGrpSpPr>
              <a:grpSpLocks/>
            </p:cNvGrpSpPr>
            <p:nvPr/>
          </p:nvGrpSpPr>
          <p:grpSpPr>
            <a:xfrm>
              <a:off x="4193564" y="1526601"/>
              <a:ext cx="786064" cy="668899"/>
              <a:chOff x="5028722" y="1761141"/>
              <a:chExt cx="786064" cy="668899"/>
            </a:xfrm>
          </p:grpSpPr>
          <p:pic>
            <p:nvPicPr>
              <p:cNvPr id="22" name="Google Shape;404;p57">
                <a:extLst>
                  <a:ext uri="{FF2B5EF4-FFF2-40B4-BE49-F238E27FC236}">
                    <a16:creationId xmlns:a16="http://schemas.microsoft.com/office/drawing/2014/main" id="{45558471-4403-6481-77A6-DD72CBDCD951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alphaModFix/>
                <a:duotone>
                  <a:prstClr val="black"/>
                  <a:schemeClr val="tx2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246636" y="1761141"/>
                <a:ext cx="568150" cy="6201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404;p57">
                <a:extLst>
                  <a:ext uri="{FF2B5EF4-FFF2-40B4-BE49-F238E27FC236}">
                    <a16:creationId xmlns:a16="http://schemas.microsoft.com/office/drawing/2014/main" id="{F0D9E6F9-934F-03D2-62F7-4880268D5C64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5028722" y="1935939"/>
                <a:ext cx="452652" cy="4941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FB54CB4-63A6-B10C-59F6-7F255A9C71E7}"/>
              </a:ext>
            </a:extLst>
          </p:cNvPr>
          <p:cNvGrpSpPr/>
          <p:nvPr/>
        </p:nvGrpSpPr>
        <p:grpSpPr>
          <a:xfrm rot="21416244">
            <a:off x="1543729" y="486719"/>
            <a:ext cx="2710552" cy="3222702"/>
            <a:chOff x="1517166" y="399586"/>
            <a:chExt cx="2710552" cy="3222702"/>
          </a:xfrm>
        </p:grpSpPr>
        <p:pic>
          <p:nvPicPr>
            <p:cNvPr id="10" name="Google Shape;1777;p113">
              <a:extLst>
                <a:ext uri="{FF2B5EF4-FFF2-40B4-BE49-F238E27FC236}">
                  <a16:creationId xmlns:a16="http://schemas.microsoft.com/office/drawing/2014/main" id="{F306FA07-E04A-C40D-8D1D-2D50D42CBD11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0945752">
              <a:off x="1517166" y="399586"/>
              <a:ext cx="2574424" cy="3222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422;p59">
              <a:extLst>
                <a:ext uri="{FF2B5EF4-FFF2-40B4-BE49-F238E27FC236}">
                  <a16:creationId xmlns:a16="http://schemas.microsoft.com/office/drawing/2014/main" id="{79E9952A-8594-D3CE-6312-22A09110B5C0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1665568" y="1830623"/>
              <a:ext cx="2562150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Thanks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97AF49-4504-7449-58AA-B581486B313F}"/>
              </a:ext>
            </a:extLst>
          </p:cNvPr>
          <p:cNvGrpSpPr/>
          <p:nvPr/>
        </p:nvGrpSpPr>
        <p:grpSpPr>
          <a:xfrm rot="21296561">
            <a:off x="3508025" y="2304164"/>
            <a:ext cx="2218045" cy="2776581"/>
            <a:chOff x="3423541" y="2014022"/>
            <a:chExt cx="2218045" cy="2776581"/>
          </a:xfrm>
        </p:grpSpPr>
        <p:pic>
          <p:nvPicPr>
            <p:cNvPr id="13" name="Google Shape;1777;p113">
              <a:extLst>
                <a:ext uri="{FF2B5EF4-FFF2-40B4-BE49-F238E27FC236}">
                  <a16:creationId xmlns:a16="http://schemas.microsoft.com/office/drawing/2014/main" id="{0652D3C0-6AA6-441F-E160-A0F1AFF4BEC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467291">
              <a:off x="3423541" y="2014022"/>
              <a:ext cx="2218045" cy="27765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422;p59">
              <a:extLst>
                <a:ext uri="{FF2B5EF4-FFF2-40B4-BE49-F238E27FC236}">
                  <a16:creationId xmlns:a16="http://schemas.microsoft.com/office/drawing/2014/main" id="{16AB3728-355A-5EE0-8F89-37791DABB07F}"/>
                </a:ext>
              </a:extLst>
            </p:cNvPr>
            <p:cNvSpPr txBox="1">
              <a:spLocks/>
            </p:cNvSpPr>
            <p:nvPr/>
          </p:nvSpPr>
          <p:spPr>
            <a:xfrm rot="411827">
              <a:off x="3822057" y="3242891"/>
              <a:ext cx="1623424" cy="9984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For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60011E5-B32C-0A49-66EF-370405F6CFCE}"/>
              </a:ext>
            </a:extLst>
          </p:cNvPr>
          <p:cNvGrpSpPr/>
          <p:nvPr/>
        </p:nvGrpSpPr>
        <p:grpSpPr>
          <a:xfrm>
            <a:off x="4844001" y="479959"/>
            <a:ext cx="3820728" cy="3553769"/>
            <a:chOff x="4878526" y="466311"/>
            <a:chExt cx="3820728" cy="3553769"/>
          </a:xfrm>
        </p:grpSpPr>
        <p:pic>
          <p:nvPicPr>
            <p:cNvPr id="15" name="Google Shape;1777;p113">
              <a:extLst>
                <a:ext uri="{FF2B5EF4-FFF2-40B4-BE49-F238E27FC236}">
                  <a16:creationId xmlns:a16="http://schemas.microsoft.com/office/drawing/2014/main" id="{CC0D9056-9F0B-F5E6-6C16-BD8383041A7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20945752">
              <a:off x="4878526" y="466311"/>
              <a:ext cx="3683628" cy="355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Google Shape;422;p59">
              <a:extLst>
                <a:ext uri="{FF2B5EF4-FFF2-40B4-BE49-F238E27FC236}">
                  <a16:creationId xmlns:a16="http://schemas.microsoft.com/office/drawing/2014/main" id="{49DA0AB4-E2E3-A389-505F-89839C88DC12}"/>
                </a:ext>
              </a:extLst>
            </p:cNvPr>
            <p:cNvSpPr txBox="1">
              <a:spLocks/>
            </p:cNvSpPr>
            <p:nvPr/>
          </p:nvSpPr>
          <p:spPr>
            <a:xfrm rot="20890288">
              <a:off x="5112297" y="2105651"/>
              <a:ext cx="3586957" cy="972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6000"/>
                <a:buFont typeface="Concert One"/>
                <a:buNone/>
                <a:defRPr sz="6000" b="1" i="0" u="none" strike="noStrike" cap="none">
                  <a:solidFill>
                    <a:schemeClr val="accent2"/>
                  </a:solidFill>
                  <a:latin typeface="Concert One"/>
                  <a:ea typeface="Concert One"/>
                  <a:cs typeface="Concert One"/>
                  <a:sym typeface="Concert One"/>
                </a:defRPr>
              </a:lvl1pPr>
              <a:lvl2pPr marR="0" lvl="1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B5394"/>
                </a:buClr>
                <a:buSzPts val="6000"/>
                <a:buFont typeface="Arial"/>
                <a:buNone/>
                <a:defRPr sz="6000" b="0" i="0" u="none" strike="noStrike" cap="none">
                  <a:solidFill>
                    <a:srgbClr val="0B5394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l"/>
              <a:r>
                <a:rPr lang="en-US" dirty="0"/>
                <a:t>Listening!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AB827B-126A-419A-7B2F-4F649C0AADFA}"/>
              </a:ext>
            </a:extLst>
          </p:cNvPr>
          <p:cNvGrpSpPr/>
          <p:nvPr/>
        </p:nvGrpSpPr>
        <p:grpSpPr>
          <a:xfrm>
            <a:off x="5107456" y="582738"/>
            <a:ext cx="1215850" cy="1525856"/>
            <a:chOff x="5107456" y="582738"/>
            <a:chExt cx="1215850" cy="1525856"/>
          </a:xfrm>
        </p:grpSpPr>
        <p:pic>
          <p:nvPicPr>
            <p:cNvPr id="25" name="Google Shape;1777;p113">
              <a:extLst>
                <a:ext uri="{FF2B5EF4-FFF2-40B4-BE49-F238E27FC236}">
                  <a16:creationId xmlns:a16="http://schemas.microsoft.com/office/drawing/2014/main" id="{C8D86EDB-E859-287C-1D6F-A0CA6957250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107456" y="582738"/>
              <a:ext cx="1215850" cy="1522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328C5A2D-4BF6-EF4D-E838-341DD05049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60189">
              <a:off x="5124399" y="949173"/>
              <a:ext cx="1159421" cy="1159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94788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7AB20-86C3-FF58-DB5C-C86572C78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50" y="1574800"/>
            <a:ext cx="3629461" cy="309880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PlanMate</a:t>
            </a:r>
            <a:r>
              <a:rPr lang="en-US" dirty="0"/>
              <a:t>.</a:t>
            </a:r>
          </a:p>
          <a:p>
            <a:r>
              <a:rPr lang="en-US" dirty="0"/>
              <a:t>Logo: A pen drawing/writing timetable with initial letters of the app.</a:t>
            </a:r>
          </a:p>
          <a:p>
            <a:r>
              <a:rPr lang="en-US" dirty="0"/>
              <a:t>Slogan: “Your best mate in college”.</a:t>
            </a:r>
          </a:p>
          <a:p>
            <a:endParaRPr lang="en-US" dirty="0"/>
          </a:p>
          <a:p>
            <a:pPr marL="127000" indent="0">
              <a:buNone/>
            </a:pPr>
            <a:r>
              <a:rPr lang="en-US" dirty="0"/>
              <a:t>-&gt; Fun, short and easy to remember.</a:t>
            </a:r>
          </a:p>
          <a:p>
            <a:pPr marL="127000" indent="0">
              <a:buNone/>
            </a:pPr>
            <a:r>
              <a:rPr lang="en-US" dirty="0"/>
              <a:t>-&gt; Highlight support and companionship for students.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FFA3B8-A177-B0DC-835E-EA6D7B0B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Logo and Slogan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6BF742-B968-393A-2E07-DB9DA1CA5511}"/>
              </a:ext>
            </a:extLst>
          </p:cNvPr>
          <p:cNvGrpSpPr/>
          <p:nvPr/>
        </p:nvGrpSpPr>
        <p:grpSpPr>
          <a:xfrm>
            <a:off x="4644571" y="513039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B6CAFC4E-359B-36FD-DCE3-5CB50A505F80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5E2E1CA6-536E-202F-897B-F7E1E2FF5E01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5E7ECAE8-B6DF-DE9D-B029-53511FE205D1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166BB1C4-13AD-7B31-BBAA-258C00925256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5951C40-F73C-0E59-D263-0DF6477866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E8840B04-767E-4A84-2B1E-85DCF46C40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070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30DE2-00EE-9C05-4521-87693B36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2AC551E4-FD7C-B1C1-0867-B3C2A70B6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450" y="1574800"/>
            <a:ext cx="3629461" cy="3098800"/>
          </a:xfrm>
        </p:spPr>
        <p:txBody>
          <a:bodyPr/>
          <a:lstStyle/>
          <a:p>
            <a:r>
              <a:rPr lang="en-US" dirty="0"/>
              <a:t>Name: </a:t>
            </a:r>
            <a:r>
              <a:rPr lang="en-US" dirty="0" err="1"/>
              <a:t>PlanMate</a:t>
            </a:r>
            <a:r>
              <a:rPr lang="en-US" dirty="0"/>
              <a:t>.</a:t>
            </a:r>
          </a:p>
          <a:p>
            <a:r>
              <a:rPr lang="en-US" dirty="0"/>
              <a:t>Logo: A pen drawing/writing timetable with initial letters of the app.</a:t>
            </a:r>
          </a:p>
          <a:p>
            <a:r>
              <a:rPr lang="en-US" dirty="0"/>
              <a:t>Slogan: “Your best mate in college”.</a:t>
            </a:r>
          </a:p>
          <a:p>
            <a:endParaRPr lang="en-US" dirty="0"/>
          </a:p>
          <a:p>
            <a:pPr marL="127000" indent="0">
              <a:buNone/>
            </a:pPr>
            <a:r>
              <a:rPr lang="en-US" dirty="0"/>
              <a:t>-&gt; Fun, short and easy to remember.</a:t>
            </a:r>
          </a:p>
          <a:p>
            <a:pPr marL="127000" indent="0">
              <a:buNone/>
            </a:pPr>
            <a:r>
              <a:rPr lang="en-US" dirty="0"/>
              <a:t>-&gt; Highlight support and companionship for students.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28593-B30C-87FF-74D9-A4DBB3C7C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Name, Logo and Slogan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9CB74D5-AD61-FA55-D4DA-4D778B189B02}"/>
              </a:ext>
            </a:extLst>
          </p:cNvPr>
          <p:cNvGrpSpPr/>
          <p:nvPr/>
        </p:nvGrpSpPr>
        <p:grpSpPr>
          <a:xfrm>
            <a:off x="458932" y="612829"/>
            <a:ext cx="3834979" cy="4530671"/>
            <a:chOff x="4644571" y="513039"/>
            <a:chExt cx="3834979" cy="4530671"/>
          </a:xfrm>
        </p:grpSpPr>
        <p:grpSp>
          <p:nvGrpSpPr>
            <p:cNvPr id="4" name="Google Shape;495;p63">
              <a:extLst>
                <a:ext uri="{FF2B5EF4-FFF2-40B4-BE49-F238E27FC236}">
                  <a16:creationId xmlns:a16="http://schemas.microsoft.com/office/drawing/2014/main" id="{FA663729-8A7E-3B38-B0FF-3A11840CE842}"/>
                </a:ext>
              </a:extLst>
            </p:cNvPr>
            <p:cNvGrpSpPr/>
            <p:nvPr/>
          </p:nvGrpSpPr>
          <p:grpSpPr>
            <a:xfrm>
              <a:off x="4644571" y="513039"/>
              <a:ext cx="3834979" cy="3887141"/>
              <a:chOff x="-331425" y="1579700"/>
              <a:chExt cx="1880250" cy="1905825"/>
            </a:xfrm>
          </p:grpSpPr>
          <p:sp>
            <p:nvSpPr>
              <p:cNvPr id="5" name="Google Shape;496;p63">
                <a:extLst>
                  <a:ext uri="{FF2B5EF4-FFF2-40B4-BE49-F238E27FC236}">
                    <a16:creationId xmlns:a16="http://schemas.microsoft.com/office/drawing/2014/main" id="{EE23FF03-B3A7-F9A1-39F9-44CB586A210F}"/>
                  </a:ext>
                </a:extLst>
              </p:cNvPr>
              <p:cNvSpPr/>
              <p:nvPr/>
            </p:nvSpPr>
            <p:spPr>
              <a:xfrm>
                <a:off x="-72650" y="1864050"/>
                <a:ext cx="1621475" cy="1621475"/>
              </a:xfrm>
              <a:custGeom>
                <a:avLst/>
                <a:gdLst/>
                <a:ahLst/>
                <a:cxnLst/>
                <a:rect l="l" t="t" r="r" b="b"/>
                <a:pathLst>
                  <a:path w="64859" h="64859" extrusionOk="0">
                    <a:moveTo>
                      <a:pt x="7060" y="1"/>
                    </a:moveTo>
                    <a:lnTo>
                      <a:pt x="1" y="57794"/>
                    </a:lnTo>
                    <a:lnTo>
                      <a:pt x="57800" y="64858"/>
                    </a:lnTo>
                    <a:lnTo>
                      <a:pt x="64858" y="7060"/>
                    </a:lnTo>
                    <a:lnTo>
                      <a:pt x="58170" y="6238"/>
                    </a:lnTo>
                    <a:lnTo>
                      <a:pt x="58170" y="6238"/>
                    </a:lnTo>
                    <a:cubicBezTo>
                      <a:pt x="59249" y="7937"/>
                      <a:pt x="58324" y="10802"/>
                      <a:pt x="55874" y="10802"/>
                    </a:cubicBezTo>
                    <a:cubicBezTo>
                      <a:pt x="55742" y="10802"/>
                      <a:pt x="55605" y="10794"/>
                      <a:pt x="55465" y="10777"/>
                    </a:cubicBezTo>
                    <a:cubicBezTo>
                      <a:pt x="52716" y="10439"/>
                      <a:pt x="52395" y="7185"/>
                      <a:pt x="53935" y="5721"/>
                    </a:cubicBezTo>
                    <a:lnTo>
                      <a:pt x="48068" y="5008"/>
                    </a:lnTo>
                    <a:lnTo>
                      <a:pt x="48068" y="5008"/>
                    </a:lnTo>
                    <a:cubicBezTo>
                      <a:pt x="48897" y="6661"/>
                      <a:pt x="47978" y="9180"/>
                      <a:pt x="45724" y="9180"/>
                    </a:cubicBezTo>
                    <a:cubicBezTo>
                      <a:pt x="45596" y="9180"/>
                      <a:pt x="45463" y="9172"/>
                      <a:pt x="45325" y="9155"/>
                    </a:cubicBezTo>
                    <a:cubicBezTo>
                      <a:pt x="42784" y="8845"/>
                      <a:pt x="42397" y="5955"/>
                      <a:pt x="43671" y="4464"/>
                    </a:cubicBezTo>
                    <a:lnTo>
                      <a:pt x="37369" y="3702"/>
                    </a:lnTo>
                    <a:lnTo>
                      <a:pt x="37369" y="3702"/>
                    </a:lnTo>
                    <a:cubicBezTo>
                      <a:pt x="37603" y="3974"/>
                      <a:pt x="37782" y="4284"/>
                      <a:pt x="37907" y="4621"/>
                    </a:cubicBezTo>
                    <a:cubicBezTo>
                      <a:pt x="38098" y="5062"/>
                      <a:pt x="38169" y="5547"/>
                      <a:pt x="38109" y="6026"/>
                    </a:cubicBezTo>
                    <a:lnTo>
                      <a:pt x="37929" y="6728"/>
                    </a:lnTo>
                    <a:cubicBezTo>
                      <a:pt x="37487" y="7799"/>
                      <a:pt x="36466" y="8409"/>
                      <a:pt x="35415" y="8409"/>
                    </a:cubicBezTo>
                    <a:cubicBezTo>
                      <a:pt x="34849" y="8409"/>
                      <a:pt x="34274" y="8232"/>
                      <a:pt x="33777" y="7854"/>
                    </a:cubicBezTo>
                    <a:cubicBezTo>
                      <a:pt x="33472" y="7647"/>
                      <a:pt x="33211" y="7392"/>
                      <a:pt x="32998" y="7092"/>
                    </a:cubicBezTo>
                    <a:cubicBezTo>
                      <a:pt x="32558" y="6494"/>
                      <a:pt x="32340" y="5802"/>
                      <a:pt x="32432" y="5051"/>
                    </a:cubicBezTo>
                    <a:cubicBezTo>
                      <a:pt x="32519" y="4333"/>
                      <a:pt x="32884" y="3674"/>
                      <a:pt x="33450" y="3223"/>
                    </a:cubicBezTo>
                    <a:lnTo>
                      <a:pt x="26761" y="2406"/>
                    </a:lnTo>
                    <a:lnTo>
                      <a:pt x="26761" y="2406"/>
                    </a:lnTo>
                    <a:cubicBezTo>
                      <a:pt x="27618" y="4006"/>
                      <a:pt x="26733" y="6506"/>
                      <a:pt x="24519" y="6506"/>
                    </a:cubicBezTo>
                    <a:cubicBezTo>
                      <a:pt x="24398" y="6506"/>
                      <a:pt x="24273" y="6498"/>
                      <a:pt x="24144" y="6483"/>
                    </a:cubicBezTo>
                    <a:cubicBezTo>
                      <a:pt x="21662" y="6178"/>
                      <a:pt x="21303" y="3315"/>
                      <a:pt x="22587" y="1895"/>
                    </a:cubicBezTo>
                    <a:lnTo>
                      <a:pt x="17493" y="1274"/>
                    </a:lnTo>
                    <a:lnTo>
                      <a:pt x="17493" y="1274"/>
                    </a:lnTo>
                    <a:cubicBezTo>
                      <a:pt x="17536" y="1405"/>
                      <a:pt x="17564" y="1541"/>
                      <a:pt x="17585" y="1677"/>
                    </a:cubicBezTo>
                    <a:cubicBezTo>
                      <a:pt x="17607" y="2194"/>
                      <a:pt x="17651" y="2787"/>
                      <a:pt x="17389" y="3266"/>
                    </a:cubicBezTo>
                    <a:cubicBezTo>
                      <a:pt x="17134" y="3729"/>
                      <a:pt x="16927" y="4164"/>
                      <a:pt x="16464" y="4469"/>
                    </a:cubicBezTo>
                    <a:cubicBezTo>
                      <a:pt x="16002" y="4779"/>
                      <a:pt x="15577" y="5030"/>
                      <a:pt x="15011" y="5089"/>
                    </a:cubicBezTo>
                    <a:cubicBezTo>
                      <a:pt x="14876" y="5109"/>
                      <a:pt x="14739" y="5118"/>
                      <a:pt x="14603" y="5118"/>
                    </a:cubicBezTo>
                    <a:cubicBezTo>
                      <a:pt x="14237" y="5118"/>
                      <a:pt x="13872" y="5049"/>
                      <a:pt x="13531" y="4910"/>
                    </a:cubicBezTo>
                    <a:cubicBezTo>
                      <a:pt x="11838" y="4213"/>
                      <a:pt x="11256" y="2112"/>
                      <a:pt x="12355" y="648"/>
                    </a:cubicBezTo>
                    <a:lnTo>
                      <a:pt x="7060" y="1"/>
                    </a:ln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497;p63">
                <a:extLst>
                  <a:ext uri="{FF2B5EF4-FFF2-40B4-BE49-F238E27FC236}">
                    <a16:creationId xmlns:a16="http://schemas.microsoft.com/office/drawing/2014/main" id="{BBC59C1D-8106-B85E-12F4-C770E882BE1B}"/>
                  </a:ext>
                </a:extLst>
              </p:cNvPr>
              <p:cNvSpPr/>
              <p:nvPr/>
            </p:nvSpPr>
            <p:spPr>
              <a:xfrm>
                <a:off x="-82425" y="1854000"/>
                <a:ext cx="1621450" cy="1621725"/>
              </a:xfrm>
              <a:custGeom>
                <a:avLst/>
                <a:gdLst/>
                <a:ahLst/>
                <a:cxnLst/>
                <a:rect l="l" t="t" r="r" b="b"/>
                <a:pathLst>
                  <a:path w="64858" h="64869" extrusionOk="0">
                    <a:moveTo>
                      <a:pt x="7064" y="0"/>
                    </a:moveTo>
                    <a:lnTo>
                      <a:pt x="0" y="57810"/>
                    </a:lnTo>
                    <a:lnTo>
                      <a:pt x="57799" y="64868"/>
                    </a:lnTo>
                    <a:lnTo>
                      <a:pt x="64857" y="7064"/>
                    </a:lnTo>
                    <a:lnTo>
                      <a:pt x="58169" y="6248"/>
                    </a:lnTo>
                    <a:lnTo>
                      <a:pt x="58169" y="6248"/>
                    </a:lnTo>
                    <a:cubicBezTo>
                      <a:pt x="59248" y="7947"/>
                      <a:pt x="58323" y="10812"/>
                      <a:pt x="55873" y="10812"/>
                    </a:cubicBezTo>
                    <a:cubicBezTo>
                      <a:pt x="55741" y="10812"/>
                      <a:pt x="55605" y="10804"/>
                      <a:pt x="55464" y="10787"/>
                    </a:cubicBezTo>
                    <a:cubicBezTo>
                      <a:pt x="52715" y="10449"/>
                      <a:pt x="52394" y="7195"/>
                      <a:pt x="53935" y="5731"/>
                    </a:cubicBezTo>
                    <a:lnTo>
                      <a:pt x="48068" y="5018"/>
                    </a:lnTo>
                    <a:lnTo>
                      <a:pt x="48068" y="5018"/>
                    </a:lnTo>
                    <a:cubicBezTo>
                      <a:pt x="48897" y="6671"/>
                      <a:pt x="47982" y="9190"/>
                      <a:pt x="45724" y="9190"/>
                    </a:cubicBezTo>
                    <a:cubicBezTo>
                      <a:pt x="45595" y="9190"/>
                      <a:pt x="45462" y="9182"/>
                      <a:pt x="45325" y="9165"/>
                    </a:cubicBezTo>
                    <a:cubicBezTo>
                      <a:pt x="42783" y="8849"/>
                      <a:pt x="42397" y="5965"/>
                      <a:pt x="43670" y="4474"/>
                    </a:cubicBezTo>
                    <a:lnTo>
                      <a:pt x="37368" y="3701"/>
                    </a:lnTo>
                    <a:lnTo>
                      <a:pt x="37368" y="3701"/>
                    </a:lnTo>
                    <a:cubicBezTo>
                      <a:pt x="37602" y="3973"/>
                      <a:pt x="37781" y="4289"/>
                      <a:pt x="37907" y="4621"/>
                    </a:cubicBezTo>
                    <a:cubicBezTo>
                      <a:pt x="38097" y="5061"/>
                      <a:pt x="38168" y="5551"/>
                      <a:pt x="38108" y="6025"/>
                    </a:cubicBezTo>
                    <a:cubicBezTo>
                      <a:pt x="38048" y="6264"/>
                      <a:pt x="37988" y="6498"/>
                      <a:pt x="37928" y="6732"/>
                    </a:cubicBezTo>
                    <a:cubicBezTo>
                      <a:pt x="37486" y="7801"/>
                      <a:pt x="36463" y="8410"/>
                      <a:pt x="35412" y="8410"/>
                    </a:cubicBezTo>
                    <a:cubicBezTo>
                      <a:pt x="34846" y="8410"/>
                      <a:pt x="34272" y="8234"/>
                      <a:pt x="33776" y="7859"/>
                    </a:cubicBezTo>
                    <a:cubicBezTo>
                      <a:pt x="33471" y="7652"/>
                      <a:pt x="33210" y="7396"/>
                      <a:pt x="32998" y="7097"/>
                    </a:cubicBezTo>
                    <a:cubicBezTo>
                      <a:pt x="32557" y="6498"/>
                      <a:pt x="32339" y="5802"/>
                      <a:pt x="32432" y="5056"/>
                    </a:cubicBezTo>
                    <a:cubicBezTo>
                      <a:pt x="32519" y="4332"/>
                      <a:pt x="32889" y="3679"/>
                      <a:pt x="33455" y="3222"/>
                    </a:cubicBezTo>
                    <a:lnTo>
                      <a:pt x="26766" y="2406"/>
                    </a:lnTo>
                    <a:lnTo>
                      <a:pt x="26766" y="2406"/>
                    </a:lnTo>
                    <a:cubicBezTo>
                      <a:pt x="27623" y="4005"/>
                      <a:pt x="26737" y="6505"/>
                      <a:pt x="24523" y="6505"/>
                    </a:cubicBezTo>
                    <a:cubicBezTo>
                      <a:pt x="24402" y="6505"/>
                      <a:pt x="24277" y="6497"/>
                      <a:pt x="24148" y="6482"/>
                    </a:cubicBezTo>
                    <a:cubicBezTo>
                      <a:pt x="21666" y="6177"/>
                      <a:pt x="21307" y="3320"/>
                      <a:pt x="22592" y="1899"/>
                    </a:cubicBezTo>
                    <a:lnTo>
                      <a:pt x="17497" y="1274"/>
                    </a:lnTo>
                    <a:lnTo>
                      <a:pt x="17497" y="1274"/>
                    </a:lnTo>
                    <a:cubicBezTo>
                      <a:pt x="17541" y="1410"/>
                      <a:pt x="17568" y="1540"/>
                      <a:pt x="17590" y="1676"/>
                    </a:cubicBezTo>
                    <a:cubicBezTo>
                      <a:pt x="17612" y="2193"/>
                      <a:pt x="17655" y="2787"/>
                      <a:pt x="17394" y="3265"/>
                    </a:cubicBezTo>
                    <a:cubicBezTo>
                      <a:pt x="17138" y="3728"/>
                      <a:pt x="16931" y="4163"/>
                      <a:pt x="16469" y="4474"/>
                    </a:cubicBezTo>
                    <a:cubicBezTo>
                      <a:pt x="16006" y="4778"/>
                      <a:pt x="15582" y="5029"/>
                      <a:pt x="15016" y="5089"/>
                    </a:cubicBezTo>
                    <a:cubicBezTo>
                      <a:pt x="14879" y="5110"/>
                      <a:pt x="14741" y="5120"/>
                      <a:pt x="14604" y="5120"/>
                    </a:cubicBezTo>
                    <a:cubicBezTo>
                      <a:pt x="14238" y="5120"/>
                      <a:pt x="13875" y="5047"/>
                      <a:pt x="13535" y="4909"/>
                    </a:cubicBezTo>
                    <a:cubicBezTo>
                      <a:pt x="11843" y="4218"/>
                      <a:pt x="11260" y="2112"/>
                      <a:pt x="12360" y="648"/>
                    </a:cubicBezTo>
                    <a:lnTo>
                      <a:pt x="70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2863" dist="38100" dir="216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498;p63">
                <a:extLst>
                  <a:ext uri="{FF2B5EF4-FFF2-40B4-BE49-F238E27FC236}">
                    <a16:creationId xmlns:a16="http://schemas.microsoft.com/office/drawing/2014/main" id="{72EC6141-AEE7-FEC5-5155-BAF9B862A43B}"/>
                  </a:ext>
                </a:extLst>
              </p:cNvPr>
              <p:cNvSpPr/>
              <p:nvPr/>
            </p:nvSpPr>
            <p:spPr>
              <a:xfrm>
                <a:off x="-331425" y="1579700"/>
                <a:ext cx="1101300" cy="649025"/>
              </a:xfrm>
              <a:custGeom>
                <a:avLst/>
                <a:gdLst/>
                <a:ahLst/>
                <a:cxnLst/>
                <a:rect l="l" t="t" r="r" b="b"/>
                <a:pathLst>
                  <a:path w="44052" h="25961" extrusionOk="0">
                    <a:moveTo>
                      <a:pt x="40035" y="0"/>
                    </a:moveTo>
                    <a:lnTo>
                      <a:pt x="0" y="15402"/>
                    </a:lnTo>
                    <a:cubicBezTo>
                      <a:pt x="0" y="15402"/>
                      <a:pt x="1513" y="15761"/>
                      <a:pt x="1873" y="16638"/>
                    </a:cubicBezTo>
                    <a:cubicBezTo>
                      <a:pt x="2237" y="17514"/>
                      <a:pt x="1524" y="18526"/>
                      <a:pt x="1524" y="18526"/>
                    </a:cubicBezTo>
                    <a:cubicBezTo>
                      <a:pt x="1524" y="18526"/>
                      <a:pt x="2999" y="18885"/>
                      <a:pt x="3380" y="19816"/>
                    </a:cubicBezTo>
                    <a:cubicBezTo>
                      <a:pt x="3767" y="20752"/>
                      <a:pt x="2885" y="22439"/>
                      <a:pt x="2885" y="22439"/>
                    </a:cubicBezTo>
                    <a:cubicBezTo>
                      <a:pt x="2885" y="22439"/>
                      <a:pt x="4447" y="23011"/>
                      <a:pt x="4703" y="23631"/>
                    </a:cubicBezTo>
                    <a:cubicBezTo>
                      <a:pt x="4958" y="24252"/>
                      <a:pt x="4327" y="25960"/>
                      <a:pt x="4327" y="25960"/>
                    </a:cubicBezTo>
                    <a:lnTo>
                      <a:pt x="44051" y="10684"/>
                    </a:lnTo>
                    <a:cubicBezTo>
                      <a:pt x="41510" y="9791"/>
                      <a:pt x="42609" y="7168"/>
                      <a:pt x="42609" y="7168"/>
                    </a:cubicBezTo>
                    <a:cubicBezTo>
                      <a:pt x="42609" y="7168"/>
                      <a:pt x="41521" y="6466"/>
                      <a:pt x="41047" y="5753"/>
                    </a:cubicBezTo>
                    <a:cubicBezTo>
                      <a:pt x="40574" y="5040"/>
                      <a:pt x="41434" y="3418"/>
                      <a:pt x="41434" y="3418"/>
                    </a:cubicBezTo>
                    <a:cubicBezTo>
                      <a:pt x="41434" y="3418"/>
                      <a:pt x="39806" y="2993"/>
                      <a:pt x="39491" y="2221"/>
                    </a:cubicBezTo>
                    <a:cubicBezTo>
                      <a:pt x="39175" y="1442"/>
                      <a:pt x="40035" y="0"/>
                      <a:pt x="40035" y="0"/>
                    </a:cubicBezTo>
                    <a:close/>
                  </a:path>
                </a:pathLst>
              </a:custGeom>
              <a:solidFill>
                <a:schemeClr val="dk1">
                  <a:alpha val="26789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4AE0689-D433-F511-AA9F-E057207FB8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3501">
              <a:off x="5843507" y="1486381"/>
              <a:ext cx="1964906" cy="19649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6F9B768D-1442-EE48-7101-86652D6B3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95532">
              <a:off x="5220862" y="2129394"/>
              <a:ext cx="2914316" cy="291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2">
            <a:extLst>
              <a:ext uri="{FF2B5EF4-FFF2-40B4-BE49-F238E27FC236}">
                <a16:creationId xmlns:a16="http://schemas.microsoft.com/office/drawing/2014/main" id="{B374445A-B16C-1E62-4528-DA129BDC44C2}"/>
              </a:ext>
            </a:extLst>
          </p:cNvPr>
          <p:cNvSpPr txBox="1">
            <a:spLocks/>
          </p:cNvSpPr>
          <p:nvPr/>
        </p:nvSpPr>
        <p:spPr>
          <a:xfrm>
            <a:off x="5239545" y="71545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Value Proposition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770684C-CDA8-FB11-18E9-3E133E175C92}"/>
              </a:ext>
            </a:extLst>
          </p:cNvPr>
          <p:cNvSpPr txBox="1">
            <a:spLocks/>
          </p:cNvSpPr>
          <p:nvPr/>
        </p:nvSpPr>
        <p:spPr>
          <a:xfrm>
            <a:off x="5293284" y="2238085"/>
            <a:ext cx="2784156" cy="94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 algn="ctr">
              <a:buNone/>
            </a:pPr>
            <a:r>
              <a:rPr lang="en-US" dirty="0"/>
              <a:t>Effortless timetable planning tailored for HUST students.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E38AC8B-8BE1-A840-6F23-C2760A3C5603}"/>
              </a:ext>
            </a:extLst>
          </p:cNvPr>
          <p:cNvSpPr/>
          <p:nvPr/>
        </p:nvSpPr>
        <p:spPr>
          <a:xfrm rot="9823750">
            <a:off x="5490514" y="1974375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E2AE33F2-6277-D36F-FB91-2992B8DB2EFB}"/>
              </a:ext>
            </a:extLst>
          </p:cNvPr>
          <p:cNvSpPr/>
          <p:nvPr/>
        </p:nvSpPr>
        <p:spPr>
          <a:xfrm rot="7277017">
            <a:off x="5281210" y="2127677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F3CD4883-F434-E93F-89EF-EE71611C67F0}"/>
              </a:ext>
            </a:extLst>
          </p:cNvPr>
          <p:cNvSpPr/>
          <p:nvPr/>
        </p:nvSpPr>
        <p:spPr>
          <a:xfrm rot="4724276">
            <a:off x="5282866" y="2365769"/>
            <a:ext cx="113908" cy="318823"/>
          </a:xfrm>
          <a:prstGeom prst="triangl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F32A90-B3F6-34CD-88B4-A3EDAB393565}"/>
              </a:ext>
            </a:extLst>
          </p:cNvPr>
          <p:cNvGrpSpPr/>
          <p:nvPr/>
        </p:nvGrpSpPr>
        <p:grpSpPr>
          <a:xfrm rot="12062455">
            <a:off x="7636686" y="2840771"/>
            <a:ext cx="425670" cy="607760"/>
            <a:chOff x="5331152" y="2126775"/>
            <a:chExt cx="425670" cy="60776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A47051C-3AAD-5AD0-E22A-99CDAB7E265B}"/>
                </a:ext>
              </a:extLst>
            </p:cNvPr>
            <p:cNvSpPr/>
            <p:nvPr/>
          </p:nvSpPr>
          <p:spPr>
            <a:xfrm rot="9823750">
              <a:off x="5642914" y="2126775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FFC4AE6B-5935-19EB-799D-DB78ADA74F13}"/>
                </a:ext>
              </a:extLst>
            </p:cNvPr>
            <p:cNvSpPr/>
            <p:nvPr/>
          </p:nvSpPr>
          <p:spPr>
            <a:xfrm rot="7277017">
              <a:off x="5433610" y="2280077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F9CE81DB-B126-999D-2952-EB4D7D1BFF0E}"/>
                </a:ext>
              </a:extLst>
            </p:cNvPr>
            <p:cNvSpPr/>
            <p:nvPr/>
          </p:nvSpPr>
          <p:spPr>
            <a:xfrm rot="4724276">
              <a:off x="5435266" y="2518169"/>
              <a:ext cx="113908" cy="318823"/>
            </a:xfrm>
            <a:prstGeom prst="triangle">
              <a:avLst/>
            </a:prstGeom>
            <a:solidFill>
              <a:srgbClr val="F1C2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Google Shape;404;p57">
            <a:extLst>
              <a:ext uri="{FF2B5EF4-FFF2-40B4-BE49-F238E27FC236}">
                <a16:creationId xmlns:a16="http://schemas.microsoft.com/office/drawing/2014/main" id="{B02A0765-1415-27A2-478B-CE6128CD3935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93284" y="3666828"/>
            <a:ext cx="568150" cy="62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04;p57">
            <a:extLst>
              <a:ext uri="{FF2B5EF4-FFF2-40B4-BE49-F238E27FC236}">
                <a16:creationId xmlns:a16="http://schemas.microsoft.com/office/drawing/2014/main" id="{43CA5357-E391-200D-3921-5F90D1C1F8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247" y="3824149"/>
            <a:ext cx="452652" cy="494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26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2E556A2D-46E1-551F-5054-CD9AFD060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77C9C628-8AB6-079E-C930-05FC1C16FAF2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F8C201F7-408F-380F-C19B-0E231EB759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800DEF58-4942-D336-72A7-24E6B6B652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7BCB6A1D-5540-77FF-9D4D-C1CD42BC4B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A9B3BCD3-509E-B66E-2806-64B81C8B82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4727" y="2688507"/>
            <a:ext cx="3974544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B44141"/>
                </a:solidFill>
                <a:uFill>
                  <a:noFill/>
                </a:uFill>
              </a:rPr>
              <a:t>Problem/Solution Overview</a:t>
            </a:r>
            <a:endParaRPr lang="en-US" dirty="0">
              <a:solidFill>
                <a:srgbClr val="B441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8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91CE6D-B78C-0EAB-C94E-6A8E1234F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942" y="1283881"/>
            <a:ext cx="3585029" cy="1677033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HUST students face difficulties visualizing their timetables before course registration due to the lack of an official tool.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CCE02B-0B7A-20A5-8F73-71FFAD47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5DB80C7-8AC5-C349-47CD-35BA8BF80406}"/>
              </a:ext>
            </a:extLst>
          </p:cNvPr>
          <p:cNvSpPr txBox="1">
            <a:spLocks/>
          </p:cNvSpPr>
          <p:nvPr/>
        </p:nvSpPr>
        <p:spPr>
          <a:xfrm>
            <a:off x="5066324" y="711180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EB2D87E9-47C0-9C56-D7C5-F5DF47696FDB}"/>
              </a:ext>
            </a:extLst>
          </p:cNvPr>
          <p:cNvSpPr txBox="1">
            <a:spLocks/>
          </p:cNvSpPr>
          <p:nvPr/>
        </p:nvSpPr>
        <p:spPr>
          <a:xfrm>
            <a:off x="1002325" y="3069753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Primary 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6CA28-C5BE-22CF-F928-EE89D0CCB43B}"/>
              </a:ext>
            </a:extLst>
          </p:cNvPr>
          <p:cNvSpPr txBox="1"/>
          <p:nvPr/>
        </p:nvSpPr>
        <p:spPr>
          <a:xfrm>
            <a:off x="703942" y="3642453"/>
            <a:ext cx="1974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Roboto Mono Medium"/>
                <a:ea typeface="Roboto Mono Medium"/>
                <a:sym typeface="Roboto Mono Medium"/>
              </a:rPr>
              <a:t>HUST students.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87D09F9-B4A2-4BFD-C251-C299C193CB77}"/>
              </a:ext>
            </a:extLst>
          </p:cNvPr>
          <p:cNvSpPr txBox="1">
            <a:spLocks/>
          </p:cNvSpPr>
          <p:nvPr/>
        </p:nvSpPr>
        <p:spPr>
          <a:xfrm>
            <a:off x="4746171" y="1283880"/>
            <a:ext cx="3585029" cy="1677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27000" indent="0">
              <a:buFont typeface="Roboto Mono Medium"/>
              <a:buNone/>
            </a:pPr>
            <a:r>
              <a:rPr lang="en-US" dirty="0"/>
              <a:t>A user-friendly app that allows students to customize and visualize their timetables quickly, ensuring smooth course registration.</a:t>
            </a:r>
          </a:p>
        </p:txBody>
      </p:sp>
      <p:pic>
        <p:nvPicPr>
          <p:cNvPr id="9" name="Google Shape;1772;p113">
            <a:extLst>
              <a:ext uri="{FF2B5EF4-FFF2-40B4-BE49-F238E27FC236}">
                <a16:creationId xmlns:a16="http://schemas.microsoft.com/office/drawing/2014/main" id="{63378C49-2066-DF44-B48A-575616ABCE1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3811" y="480275"/>
            <a:ext cx="2363310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72;p113">
            <a:extLst>
              <a:ext uri="{FF2B5EF4-FFF2-40B4-BE49-F238E27FC236}">
                <a16:creationId xmlns:a16="http://schemas.microsoft.com/office/drawing/2014/main" id="{421452CD-CE07-3C21-D005-9BA049F5AAB3}"/>
              </a:ext>
            </a:extLst>
          </p:cNvPr>
          <p:cNvPicPr preferRelativeResize="0"/>
          <p:nvPr/>
        </p:nvPicPr>
        <p:blipFill>
          <a:blip r:embed="rId2">
            <a:alphaModFix/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46171" y="4310253"/>
            <a:ext cx="2179603" cy="24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02;p114">
            <a:extLst>
              <a:ext uri="{FF2B5EF4-FFF2-40B4-BE49-F238E27FC236}">
                <a16:creationId xmlns:a16="http://schemas.microsoft.com/office/drawing/2014/main" id="{75F944DC-C859-F862-BA38-EA380E1B37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577423">
            <a:off x="7078690" y="3205679"/>
            <a:ext cx="1167650" cy="655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798;p114">
            <a:extLst>
              <a:ext uri="{FF2B5EF4-FFF2-40B4-BE49-F238E27FC236}">
                <a16:creationId xmlns:a16="http://schemas.microsoft.com/office/drawing/2014/main" id="{973D6A59-7BEF-6560-4181-27FEAC2B916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829" y="4062771"/>
            <a:ext cx="653532" cy="52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793;p114">
            <a:extLst>
              <a:ext uri="{FF2B5EF4-FFF2-40B4-BE49-F238E27FC236}">
                <a16:creationId xmlns:a16="http://schemas.microsoft.com/office/drawing/2014/main" id="{8C9F3F70-DB10-CEBD-8500-461F28BD547C}"/>
              </a:ext>
            </a:extLst>
          </p:cNvPr>
          <p:cNvPicPr preferRelativeResize="0"/>
          <p:nvPr/>
        </p:nvPicPr>
        <p:blipFill>
          <a:blip r:embed="rId5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415967">
            <a:off x="6695773" y="619677"/>
            <a:ext cx="465488" cy="677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1439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>
          <a:extLst>
            <a:ext uri="{FF2B5EF4-FFF2-40B4-BE49-F238E27FC236}">
              <a16:creationId xmlns:a16="http://schemas.microsoft.com/office/drawing/2014/main" id="{180AA60E-F0F8-C07F-5BDF-A136E780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3">
            <a:extLst>
              <a:ext uri="{FF2B5EF4-FFF2-40B4-BE49-F238E27FC236}">
                <a16:creationId xmlns:a16="http://schemas.microsoft.com/office/drawing/2014/main" id="{4598C81E-3104-2B83-07B4-940455EFB3F3}"/>
              </a:ext>
            </a:extLst>
          </p:cNvPr>
          <p:cNvPicPr preferRelativeResize="0"/>
          <p:nvPr/>
        </p:nvPicPr>
        <p:blipFill>
          <a:blip r:embed="rId3">
            <a:alphaModFix amt="86000"/>
          </a:blip>
          <a:stretch>
            <a:fillRect/>
          </a:stretch>
        </p:blipFill>
        <p:spPr>
          <a:xfrm rot="1344117">
            <a:off x="3823925" y="1324475"/>
            <a:ext cx="1496149" cy="116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3">
            <a:extLst>
              <a:ext uri="{FF2B5EF4-FFF2-40B4-BE49-F238E27FC236}">
                <a16:creationId xmlns:a16="http://schemas.microsoft.com/office/drawing/2014/main" id="{488FC128-EDB9-F555-6BEC-53504C04AE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778200" y="1403800"/>
            <a:ext cx="1587600" cy="10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50" name="Google Shape;350;p53">
            <a:extLst>
              <a:ext uri="{FF2B5EF4-FFF2-40B4-BE49-F238E27FC236}">
                <a16:creationId xmlns:a16="http://schemas.microsoft.com/office/drawing/2014/main" id="{09EEA9E9-E2B7-85C7-C09C-FED732AB37C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970" r="8892" b="21025"/>
          <a:stretch/>
        </p:blipFill>
        <p:spPr>
          <a:xfrm rot="10800000">
            <a:off x="833700" y="1225600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>
            <a:extLst>
              <a:ext uri="{FF2B5EF4-FFF2-40B4-BE49-F238E27FC236}">
                <a16:creationId xmlns:a16="http://schemas.microsoft.com/office/drawing/2014/main" id="{95FDB7B5-BCE4-BD52-4FDD-7CC515B185C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6734" r="8892" b="18300"/>
          <a:stretch/>
        </p:blipFill>
        <p:spPr>
          <a:xfrm rot="10800000">
            <a:off x="833700" y="1737957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3">
            <a:extLst>
              <a:ext uri="{FF2B5EF4-FFF2-40B4-BE49-F238E27FC236}">
                <a16:creationId xmlns:a16="http://schemas.microsoft.com/office/drawing/2014/main" id="{065B4755-E5A8-F2EB-9B7D-A475B45828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72999" y="2769970"/>
            <a:ext cx="3798000" cy="1395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B44141"/>
                </a:solidFill>
                <a:uFill>
                  <a:noFill/>
                </a:uFill>
              </a:rPr>
              <a:t>Market Research</a:t>
            </a:r>
            <a:endParaRPr lang="en-US" dirty="0">
              <a:solidFill>
                <a:srgbClr val="B44141"/>
              </a:solidFill>
            </a:endParaRPr>
          </a:p>
        </p:txBody>
      </p:sp>
      <p:pic>
        <p:nvPicPr>
          <p:cNvPr id="2" name="Google Shape;350;p53">
            <a:extLst>
              <a:ext uri="{FF2B5EF4-FFF2-40B4-BE49-F238E27FC236}">
                <a16:creationId xmlns:a16="http://schemas.microsoft.com/office/drawing/2014/main" id="{8F763FA2-A0C6-3552-A0B7-358D33C7D565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16970" r="8892" b="21025"/>
          <a:stretch/>
        </p:blipFill>
        <p:spPr>
          <a:xfrm rot="10800000">
            <a:off x="833700" y="2321285"/>
            <a:ext cx="2036850" cy="8102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3580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E2868-A7EB-A95B-C173-D2F22CEE3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8C9D6E-51A8-A614-DD24-5EE8F7EEE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1850" y="1305025"/>
            <a:ext cx="4259669" cy="1125850"/>
          </a:xfrm>
        </p:spPr>
        <p:txBody>
          <a:bodyPr/>
          <a:lstStyle/>
          <a:p>
            <a:pPr marL="127000" indent="0">
              <a:buNone/>
            </a:pPr>
            <a:r>
              <a:rPr lang="en-US" dirty="0"/>
              <a:t>A scheduling tool for students that allows users to plan class schedules visually and avoid conflicts.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AD9624-7A9C-E2CC-65C7-7FD418188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281" y="672215"/>
            <a:ext cx="2403900" cy="572700"/>
          </a:xfrm>
        </p:spPr>
        <p:txBody>
          <a:bodyPr/>
          <a:lstStyle/>
          <a:p>
            <a:r>
              <a:rPr lang="en-US" dirty="0" err="1"/>
              <a:t>CourseOff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1DCAD4A4-BAD0-766D-8426-ED2DB41ADDCD}"/>
              </a:ext>
            </a:extLst>
          </p:cNvPr>
          <p:cNvSpPr txBox="1">
            <a:spLocks/>
          </p:cNvSpPr>
          <p:nvPr/>
        </p:nvSpPr>
        <p:spPr>
          <a:xfrm>
            <a:off x="4986400" y="834607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Strengths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3C936965-1791-2067-DB3E-00E8EB6E76AB}"/>
              </a:ext>
            </a:extLst>
          </p:cNvPr>
          <p:cNvSpPr txBox="1">
            <a:spLocks/>
          </p:cNvSpPr>
          <p:nvPr/>
        </p:nvSpPr>
        <p:spPr>
          <a:xfrm>
            <a:off x="587829" y="2499249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Key Features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F3F14947-C4F4-D6DB-19F1-CD7EA5AE4133}"/>
              </a:ext>
            </a:extLst>
          </p:cNvPr>
          <p:cNvSpPr txBox="1">
            <a:spLocks/>
          </p:cNvSpPr>
          <p:nvPr/>
        </p:nvSpPr>
        <p:spPr>
          <a:xfrm>
            <a:off x="4611519" y="1233414"/>
            <a:ext cx="3759200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Simple and easy-to-use interface.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Supports many universities in the U.S.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3449A04B-BDB0-A220-1820-28DAA1CC2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631" y="427456"/>
            <a:ext cx="899517" cy="89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5">
            <a:extLst>
              <a:ext uri="{FF2B5EF4-FFF2-40B4-BE49-F238E27FC236}">
                <a16:creationId xmlns:a16="http://schemas.microsoft.com/office/drawing/2014/main" id="{7D93F5C1-36B6-F2DD-384D-0965B4F3B0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27" y="2930670"/>
            <a:ext cx="37877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Drag-and-drop interface for schedule planning.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Conflict detection.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Roboto Mono Medium" panose="00000009000000000000" pitchFamily="49" charset="0"/>
                <a:ea typeface="Roboto Mono Medium" panose="00000009000000000000" pitchFamily="49" charset="0"/>
              </a:rPr>
              <a:t>Export schedules to PDF. </a:t>
            </a:r>
          </a:p>
        </p:txBody>
      </p:sp>
      <p:pic>
        <p:nvPicPr>
          <p:cNvPr id="16" name="Google Shape;373;p55">
            <a:extLst>
              <a:ext uri="{FF2B5EF4-FFF2-40B4-BE49-F238E27FC236}">
                <a16:creationId xmlns:a16="http://schemas.microsoft.com/office/drawing/2014/main" id="{E8A10605-573F-B095-2846-FB34F62176DC}"/>
              </a:ext>
            </a:extLst>
          </p:cNvPr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914595" y="1051836"/>
            <a:ext cx="1650114" cy="13824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826C621A-8CBE-904F-EAAD-3E21D82AF49B}"/>
              </a:ext>
            </a:extLst>
          </p:cNvPr>
          <p:cNvSpPr txBox="1">
            <a:spLocks/>
          </p:cNvSpPr>
          <p:nvPr/>
        </p:nvSpPr>
        <p:spPr>
          <a:xfrm>
            <a:off x="4986400" y="2656792"/>
            <a:ext cx="240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 i="0" u="none" strike="noStrike" cap="none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Weaknesses</a:t>
            </a:r>
          </a:p>
        </p:txBody>
      </p:sp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542659C8-3E8D-B9E0-95BD-A1A3C02CF733}"/>
              </a:ext>
            </a:extLst>
          </p:cNvPr>
          <p:cNvSpPr txBox="1">
            <a:spLocks/>
          </p:cNvSpPr>
          <p:nvPr/>
        </p:nvSpPr>
        <p:spPr>
          <a:xfrm>
            <a:off x="4611519" y="3055599"/>
            <a:ext cx="3944654" cy="115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●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 Mono Medium"/>
              <a:buChar char="○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Roboto Mono Medium"/>
              <a:buChar char="■"/>
              <a:defRPr sz="16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Lacks campus map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Limited customization for preferences like days off.</a:t>
            </a:r>
          </a:p>
        </p:txBody>
      </p:sp>
      <p:pic>
        <p:nvPicPr>
          <p:cNvPr id="20" name="Google Shape;405;p57">
            <a:extLst>
              <a:ext uri="{FF2B5EF4-FFF2-40B4-BE49-F238E27FC236}">
                <a16:creationId xmlns:a16="http://schemas.microsoft.com/office/drawing/2014/main" id="{183EF92E-F0F7-EB19-904B-FA956E614B1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91595">
            <a:off x="3005951" y="2305742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05;p57">
            <a:extLst>
              <a:ext uri="{FF2B5EF4-FFF2-40B4-BE49-F238E27FC236}">
                <a16:creationId xmlns:a16="http://schemas.microsoft.com/office/drawing/2014/main" id="{00ABD2DC-692C-521B-EAAC-EFCE1FE7A0C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809895">
            <a:off x="6141489" y="4286540"/>
            <a:ext cx="1415065" cy="31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05;p57">
            <a:extLst>
              <a:ext uri="{FF2B5EF4-FFF2-40B4-BE49-F238E27FC236}">
                <a16:creationId xmlns:a16="http://schemas.microsoft.com/office/drawing/2014/main" id="{AB44087E-D342-B64F-DE15-2A94430A9D5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093518">
            <a:off x="7141736" y="892517"/>
            <a:ext cx="1415065" cy="318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75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C4BB59F1EA4747BD6C8A392041EFF0" ma:contentTypeVersion="4" ma:contentTypeDescription="Create a new document." ma:contentTypeScope="" ma:versionID="abae50719e0117ca096dde6244b48045">
  <xsd:schema xmlns:xsd="http://www.w3.org/2001/XMLSchema" xmlns:xs="http://www.w3.org/2001/XMLSchema" xmlns:p="http://schemas.microsoft.com/office/2006/metadata/properties" xmlns:ns2="6bd327c1-70a7-459e-9f8c-c56d93213f7e" targetNamespace="http://schemas.microsoft.com/office/2006/metadata/properties" ma:root="true" ma:fieldsID="dafd880aca6d8d4b999e63a0ea585fb9" ns2:_="">
    <xsd:import namespace="6bd327c1-70a7-459e-9f8c-c56d93213f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327c1-70a7-459e-9f8c-c56d93213f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68655A7-2BE8-40AD-8B05-B98D0FA17FE3}"/>
</file>

<file path=customXml/itemProps2.xml><?xml version="1.0" encoding="utf-8"?>
<ds:datastoreItem xmlns:ds="http://schemas.openxmlformats.org/officeDocument/2006/customXml" ds:itemID="{B5189E83-80E3-4F3A-9FC8-CE7B1B1A2492}"/>
</file>

<file path=customXml/itemProps3.xml><?xml version="1.0" encoding="utf-8"?>
<ds:datastoreItem xmlns:ds="http://schemas.openxmlformats.org/officeDocument/2006/customXml" ds:itemID="{15A211CF-34D6-4F88-9DFB-1282BB549A20}"/>
</file>

<file path=docProps/app.xml><?xml version="1.0" encoding="utf-8"?>
<Properties xmlns="http://schemas.openxmlformats.org/officeDocument/2006/extended-properties" xmlns:vt="http://schemas.openxmlformats.org/officeDocument/2006/docPropsVTypes">
  <TotalTime>1007</TotalTime>
  <Words>829</Words>
  <Application>Microsoft Office PowerPoint</Application>
  <PresentationFormat>On-screen Show (16:9)</PresentationFormat>
  <Paragraphs>186</Paragraphs>
  <Slides>36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Anonymous Pro</vt:lpstr>
      <vt:lpstr>Wingdings</vt:lpstr>
      <vt:lpstr>Arial</vt:lpstr>
      <vt:lpstr>Roboto Mono Medium</vt:lpstr>
      <vt:lpstr>Coming Soon</vt:lpstr>
      <vt:lpstr>Concert One</vt:lpstr>
      <vt:lpstr>Notebook Lesson by Slidesgo</vt:lpstr>
      <vt:lpstr>TIMETABLE PLANNER WEBSITE</vt:lpstr>
      <vt:lpstr>Table of Contents!</vt:lpstr>
      <vt:lpstr>01</vt:lpstr>
      <vt:lpstr>Name, Logo and Slogan</vt:lpstr>
      <vt:lpstr>Name, Logo and Slogan</vt:lpstr>
      <vt:lpstr>02</vt:lpstr>
      <vt:lpstr>Problem</vt:lpstr>
      <vt:lpstr>03</vt:lpstr>
      <vt:lpstr>CourseOff</vt:lpstr>
      <vt:lpstr>UniTime</vt:lpstr>
      <vt:lpstr>Schedge</vt:lpstr>
      <vt:lpstr>Easy Schedule</vt:lpstr>
      <vt:lpstr>PowerPoint Presentation</vt:lpstr>
      <vt:lpstr>04</vt:lpstr>
      <vt:lpstr>Stakeholders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</vt:lpstr>
      <vt:lpstr>Simple Tasks</vt:lpstr>
      <vt:lpstr>Moderate Tasks</vt:lpstr>
      <vt:lpstr>Complex Tasks</vt:lpstr>
      <vt:lpstr>06</vt:lpstr>
      <vt:lpstr>PowerPoint Presentation</vt:lpstr>
      <vt:lpstr>PowerPoint Presentation</vt:lpstr>
      <vt:lpstr>PowerPoint Presentation</vt:lpstr>
      <vt:lpstr>PowerPoint Presentation</vt:lpstr>
      <vt:lpstr>Characters</vt:lpstr>
      <vt:lpstr>07</vt:lpstr>
      <vt:lpstr>Have a look!</vt:lpstr>
      <vt:lpstr>TIMETABLE PLANNER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Huu Phong</cp:lastModifiedBy>
  <cp:revision>118</cp:revision>
  <dcterms:modified xsi:type="dcterms:W3CDTF">2024-11-18T16:29:25Z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0x01010035C4BB59F1EA4747BD6C8A392041EFF0</vt:lpwstr>
  </property>
</Properties>
</file>